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74" r:id="rId2"/>
    <p:sldId id="275" r:id="rId3"/>
    <p:sldId id="276" r:id="rId4"/>
    <p:sldId id="277" r:id="rId5"/>
    <p:sldId id="278" r:id="rId6"/>
    <p:sldId id="279" r:id="rId7"/>
    <p:sldId id="280" r:id="rId8"/>
    <p:sldId id="281" r:id="rId9"/>
    <p:sldId id="282" r:id="rId10"/>
    <p:sldId id="283" r:id="rId11"/>
    <p:sldId id="284" r:id="rId12"/>
    <p:sldId id="285" r:id="rId13"/>
    <p:sldId id="264" r:id="rId14"/>
    <p:sldId id="260" r:id="rId15"/>
    <p:sldId id="261" r:id="rId16"/>
    <p:sldId id="262" r:id="rId17"/>
    <p:sldId id="263" r:id="rId18"/>
    <p:sldId id="265" r:id="rId19"/>
    <p:sldId id="266" r:id="rId20"/>
    <p:sldId id="267" r:id="rId21"/>
    <p:sldId id="268" r:id="rId22"/>
    <p:sldId id="269" r:id="rId23"/>
    <p:sldId id="259" r:id="rId24"/>
    <p:sldId id="270" r:id="rId25"/>
    <p:sldId id="257" r:id="rId26"/>
    <p:sldId id="258" r:id="rId27"/>
    <p:sldId id="271" r:id="rId28"/>
    <p:sldId id="272" r:id="rId29"/>
    <p:sldId id="273" r:id="rId30"/>
    <p:sldId id="25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p:restoredTop sz="94807"/>
  </p:normalViewPr>
  <p:slideViewPr>
    <p:cSldViewPr snapToGrid="0" snapToObjects="1">
      <p:cViewPr varScale="1">
        <p:scale>
          <a:sx n="84" d="100"/>
          <a:sy n="84" d="100"/>
        </p:scale>
        <p:origin x="200" y="10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E2411-5293-8A45-BE5A-A21109E782B9}" type="datetimeFigureOut">
              <a:rPr lang="en-US" smtClean="0"/>
              <a:t>11/16/23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49DD2-35AF-FB47-B789-1C63CD71AAF7}" type="slidenum">
              <a:rPr lang="en-US" smtClean="0"/>
              <a:t>‹#›</a:t>
            </a:fld>
            <a:endParaRPr lang="en-US"/>
          </a:p>
        </p:txBody>
      </p:sp>
    </p:spTree>
    <p:extLst>
      <p:ext uri="{BB962C8B-B14F-4D97-AF65-F5344CB8AC3E}">
        <p14:creationId xmlns:p14="http://schemas.microsoft.com/office/powerpoint/2010/main" val="223368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Welcome everyone, my name is [NAME] and I am thrilled to be sharing more about Arbonne with you today</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2</a:t>
            </a:fld>
            <a:endParaRPr lang="en-US"/>
          </a:p>
        </p:txBody>
      </p:sp>
    </p:spTree>
    <p:extLst>
      <p:ext uri="{BB962C8B-B14F-4D97-AF65-F5344CB8AC3E}">
        <p14:creationId xmlns:p14="http://schemas.microsoft.com/office/powerpoint/2010/main" val="3230862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SUSTAINABILITY</a:t>
            </a:r>
          </a:p>
          <a:p>
            <a:r>
              <a:rPr lang="en-CA" dirty="0"/>
              <a:t>Only 4% of companies qualify to become a Certified B Corporation </a:t>
            </a:r>
          </a:p>
          <a:p>
            <a:r>
              <a:rPr lang="en-CA" dirty="0"/>
              <a:t>Arbonne is a leader in the beauty and nutrition industry. </a:t>
            </a:r>
          </a:p>
          <a:p>
            <a:r>
              <a:rPr lang="en-CA" dirty="0"/>
              <a:t>Going Beyond for the good of people and planet </a:t>
            </a:r>
          </a:p>
          <a:p>
            <a:r>
              <a:rPr lang="en-CA" dirty="0"/>
              <a:t>B Corp Minimum Score 80 Points </a:t>
            </a:r>
          </a:p>
          <a:p>
            <a:r>
              <a:rPr lang="en-CA" dirty="0"/>
              <a:t>Arbonne Recertified with 119.9 points </a:t>
            </a:r>
          </a:p>
          <a:p>
            <a:r>
              <a:rPr lang="en-CA" dirty="0"/>
              <a:t>Skincare/Beauty Industry </a:t>
            </a:r>
          </a:p>
          <a:p>
            <a:r>
              <a:rPr lang="en-CA" dirty="0"/>
              <a:t>Nutrition Industry </a:t>
            </a:r>
          </a:p>
          <a:p>
            <a:r>
              <a:rPr lang="en-CA" dirty="0"/>
              <a:t>The average company store score is 50. </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11</a:t>
            </a:fld>
            <a:endParaRPr lang="en-US"/>
          </a:p>
        </p:txBody>
      </p:sp>
    </p:spTree>
    <p:extLst>
      <p:ext uri="{BB962C8B-B14F-4D97-AF65-F5344CB8AC3E}">
        <p14:creationId xmlns:p14="http://schemas.microsoft.com/office/powerpoint/2010/main" val="3694801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GLOBALOPPORTUNITY</a:t>
            </a:r>
          </a:p>
          <a:p>
            <a:r>
              <a:rPr lang="en-CA" dirty="0"/>
              <a:t>We are a global company doing business in Canada, the U.S., , U.K., Australia, New Zealand and Poland. </a:t>
            </a:r>
          </a:p>
          <a:p>
            <a:r>
              <a:rPr lang="en-CA" dirty="0"/>
              <a:t>You can have a global, online business within Arbonne’s geographical territories. You can build a business in any of the countries Arbonne operates in.</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12</a:t>
            </a:fld>
            <a:endParaRPr lang="en-US"/>
          </a:p>
        </p:txBody>
      </p:sp>
    </p:spTree>
    <p:extLst>
      <p:ext uri="{BB962C8B-B14F-4D97-AF65-F5344CB8AC3E}">
        <p14:creationId xmlns:p14="http://schemas.microsoft.com/office/powerpoint/2010/main" val="2236820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Arbonne, we continually challenge ourselves to be transparent. We innovate using plant-based ingredients grounded in science and clinical research with high standards for safety. Most products have 3rd party </a:t>
            </a:r>
            <a:r>
              <a:rPr lang="en-CA" dirty="0" err="1"/>
              <a:t>certifictions</a:t>
            </a:r>
            <a:r>
              <a:rPr lang="en-CA" dirty="0"/>
              <a:t>. We are 100% Vegan and cruelty free. We are also formulated without gluten, dairy and artificial sweeteners, We offer a 90-day money back guarantee. These products are seriously the best of the best!</a:t>
            </a:r>
          </a:p>
          <a:p>
            <a:endParaRPr lang="en-CA" dirty="0"/>
          </a:p>
          <a:p>
            <a:r>
              <a:rPr lang="en-CA" b="1" dirty="0"/>
              <a:t>Consumable Products </a:t>
            </a:r>
          </a:p>
          <a:p>
            <a:r>
              <a:rPr lang="en-CA" dirty="0"/>
              <a:t>We offer a wide range of consumable products for the entire family. Having a business with consumable products is key. Your clients will buy the products, love them, run out and reorder over and over. That means repeat commissions on each reorder. This is a product driven business with the types of products people are already purchasing. These types of products are already in people’s budgets. We offer something for everyone -In addition to nutrition and skincare, we also have personal care, sports nutrition, a men’s line and even a baby line. </a:t>
            </a:r>
          </a:p>
          <a:p>
            <a:endParaRPr lang="en-CA" dirty="0"/>
          </a:p>
          <a:p>
            <a:r>
              <a:rPr lang="en-CA" b="1" dirty="0"/>
              <a:t>Not Allowed </a:t>
            </a:r>
          </a:p>
          <a:p>
            <a:r>
              <a:rPr lang="en-CA" dirty="0"/>
              <a:t>We offer over 400 products in beauty and nutrition. We find the perfect balance between plant-based, bio-based and scientifically derived ingredients. Our clean safe formulations begin with our Not Allowed List™ of over 2000+ banned ingredients and are backed with science, clinical research, and third-party certifications. We consider people and the planet in every decision we make and have been a global force in sustainable healthy living since 1980. </a:t>
            </a:r>
          </a:p>
          <a:p>
            <a:endParaRPr lang="en-CA" dirty="0"/>
          </a:p>
          <a:p>
            <a:r>
              <a:rPr lang="en-CA" dirty="0"/>
              <a:t>Our two bestselling collections are our 30 Days to Healthy Living nutrition set and our </a:t>
            </a:r>
            <a:r>
              <a:rPr lang="en-CA" dirty="0" err="1"/>
              <a:t>DermResults</a:t>
            </a:r>
            <a:r>
              <a:rPr lang="en-CA" dirty="0"/>
              <a:t> Advanced skincare set. </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14</a:t>
            </a:fld>
            <a:endParaRPr lang="en-US"/>
          </a:p>
        </p:txBody>
      </p:sp>
    </p:spTree>
    <p:extLst>
      <p:ext uri="{BB962C8B-B14F-4D97-AF65-F5344CB8AC3E}">
        <p14:creationId xmlns:p14="http://schemas.microsoft.com/office/powerpoint/2010/main" val="883657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30 Days to Healthy Living is our Signature Program and #1 best-selling Nutrition Set Kickstart or reset healthy habits Feel more fit, have more energy and help manage weight Daily targeted clean, vegan nutrition products Customizable options to create the right program for you! Supports long term, sustainable healthy living! This program helps you learn to identify foods that don’t make you feel great so that you can learn to choose food as fuel for your body, optimizing how you look and feel. The program also helps support a balanced gut, gain confidence in yourself, prioritize resting and learn to focus on a more positive mindset. In our team’s 30-Day Groups, we provide meal plans, recipes, grocery lists and support. These products taste amazing, and the program is simple and easy to follow. Our 30 Days to Healthy Living Sets offers two paths to choose from; traditional or weight management..</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15</a:t>
            </a:fld>
            <a:endParaRPr lang="en-US"/>
          </a:p>
        </p:txBody>
      </p:sp>
    </p:spTree>
    <p:extLst>
      <p:ext uri="{BB962C8B-B14F-4D97-AF65-F5344CB8AC3E}">
        <p14:creationId xmlns:p14="http://schemas.microsoft.com/office/powerpoint/2010/main" val="62666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Healthy Habits was made to help you maintain your healthy living journey after you complete our #1 best-selling 30 Days to Healthy Living Program! Reset your lifestyle so you can get: More Energy! Support healthy living! Feel fit with clean, vegan nutrition!</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16</a:t>
            </a:fld>
            <a:endParaRPr lang="en-US"/>
          </a:p>
        </p:txBody>
      </p:sp>
    </p:spTree>
    <p:extLst>
      <p:ext uri="{BB962C8B-B14F-4D97-AF65-F5344CB8AC3E}">
        <p14:creationId xmlns:p14="http://schemas.microsoft.com/office/powerpoint/2010/main" val="2960816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Sip your way to healthier looking skin, support your digestive system and get an extra scoop of your greens all in one click! This nutritious trinity includes three Arbonne favourite nutrition products: </a:t>
            </a:r>
            <a:r>
              <a:rPr lang="en-CA" dirty="0" err="1"/>
              <a:t>GutHealth</a:t>
            </a:r>
            <a:r>
              <a:rPr lang="en-CA" dirty="0"/>
              <a:t> Digestion and Microbiome Support, </a:t>
            </a:r>
            <a:r>
              <a:rPr lang="en-CA" dirty="0" err="1"/>
              <a:t>BeWell</a:t>
            </a:r>
            <a:r>
              <a:rPr lang="en-CA" dirty="0"/>
              <a:t> Superfood Greens and </a:t>
            </a:r>
            <a:r>
              <a:rPr lang="en-CA" dirty="0" err="1"/>
              <a:t>SkinElixir</a:t>
            </a:r>
            <a:r>
              <a:rPr lang="en-CA" dirty="0"/>
              <a:t> Collagen Support.</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17</a:t>
            </a:fld>
            <a:endParaRPr lang="en-US"/>
          </a:p>
        </p:txBody>
      </p:sp>
    </p:spTree>
    <p:extLst>
      <p:ext uri="{BB962C8B-B14F-4D97-AF65-F5344CB8AC3E}">
        <p14:creationId xmlns:p14="http://schemas.microsoft.com/office/powerpoint/2010/main" val="418293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EnergyFizz</a:t>
            </a:r>
            <a:r>
              <a:rPr lang="en-CA" dirty="0"/>
              <a:t> Ginseng Fizz Sticks is our best-selling single product! Temporarily helps relieve fatigue Temporarily helps promote alertness and enhances cognitive performance</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18</a:t>
            </a:fld>
            <a:endParaRPr lang="en-US"/>
          </a:p>
        </p:txBody>
      </p:sp>
    </p:spTree>
    <p:extLst>
      <p:ext uri="{BB962C8B-B14F-4D97-AF65-F5344CB8AC3E}">
        <p14:creationId xmlns:p14="http://schemas.microsoft.com/office/powerpoint/2010/main" val="1200702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DermResults</a:t>
            </a:r>
            <a:r>
              <a:rPr lang="en-CA" dirty="0"/>
              <a:t> Advanced is our most POWERFUL &amp; ADVANCED Anti-Aging Skincare Line!</a:t>
            </a:r>
          </a:p>
          <a:p>
            <a:endParaRPr lang="en-CA" dirty="0"/>
          </a:p>
          <a:p>
            <a:r>
              <a:rPr lang="en-CA" dirty="0" err="1"/>
              <a:t>DermResults</a:t>
            </a:r>
            <a:r>
              <a:rPr lang="en-CA" dirty="0"/>
              <a:t> Advanced Targets advanced signs of aging; lines and wrinkles, rough texture and loss of hydration, volume, elasticity and firmness. Uses our exclusive Hyaluronic Acid Complex, Peptides and Minerals Full skincare regimen available in: Individual Products, a 3-Step Starter Regimen, or a 5-Step Regimen.</a:t>
            </a:r>
          </a:p>
          <a:p>
            <a:endParaRPr lang="en-CA" dirty="0"/>
          </a:p>
          <a:p>
            <a:r>
              <a:rPr lang="en-CA" dirty="0" err="1"/>
              <a:t>DermResults</a:t>
            </a:r>
            <a:r>
              <a:rPr lang="en-CA" dirty="0"/>
              <a:t> Advanced Before &amp; After</a:t>
            </a:r>
          </a:p>
          <a:p>
            <a:r>
              <a:rPr lang="en-CA" dirty="0"/>
              <a:t> After 4 Weeks </a:t>
            </a:r>
          </a:p>
          <a:p>
            <a:r>
              <a:rPr lang="en-CA" dirty="0"/>
              <a:t>93% reported skin felt more moisturized* </a:t>
            </a:r>
          </a:p>
          <a:p>
            <a:r>
              <a:rPr lang="en-CA" dirty="0"/>
              <a:t>84% reported skin visibly looks plumped and well-hydrated* </a:t>
            </a:r>
          </a:p>
          <a:p>
            <a:r>
              <a:rPr lang="en-CA" dirty="0"/>
              <a:t>+20% increase skin elasticity** </a:t>
            </a:r>
          </a:p>
          <a:p>
            <a:r>
              <a:rPr lang="en-CA" dirty="0"/>
              <a:t>+30% increase skin firmness** </a:t>
            </a:r>
          </a:p>
          <a:p>
            <a:endParaRPr lang="en-CA" dirty="0"/>
          </a:p>
          <a:p>
            <a:r>
              <a:rPr lang="en-CA" dirty="0"/>
              <a:t>*Based on instrumental evaluation of 32 participants using </a:t>
            </a:r>
            <a:r>
              <a:rPr lang="en-CA" dirty="0" err="1"/>
              <a:t>DermResults</a:t>
            </a:r>
            <a:r>
              <a:rPr lang="en-CA" dirty="0"/>
              <a:t> Advanced 5-Step Regimen twice daily. Results compared to baseline. *Based on a perception study of 32 participants using the </a:t>
            </a:r>
            <a:r>
              <a:rPr lang="en-CA" dirty="0" err="1"/>
              <a:t>DermResults</a:t>
            </a:r>
            <a:r>
              <a:rPr lang="en-CA" dirty="0"/>
              <a:t> Advanced 5-Step Regimen twice daily. </a:t>
            </a:r>
          </a:p>
          <a:p>
            <a:r>
              <a:rPr lang="en-CA" dirty="0"/>
              <a:t>**Based on instrumental evaluation of 32 participants using </a:t>
            </a:r>
            <a:r>
              <a:rPr lang="en-CA" dirty="0" err="1"/>
              <a:t>DermResults</a:t>
            </a:r>
            <a:r>
              <a:rPr lang="en-CA" dirty="0"/>
              <a:t> Advanced 5-Step Regimen twice daily. Results compared to baseline.</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19</a:t>
            </a:fld>
            <a:endParaRPr lang="en-US"/>
          </a:p>
        </p:txBody>
      </p:sp>
    </p:spTree>
    <p:extLst>
      <p:ext uri="{BB962C8B-B14F-4D97-AF65-F5344CB8AC3E}">
        <p14:creationId xmlns:p14="http://schemas.microsoft.com/office/powerpoint/2010/main" val="2025612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DermResults</a:t>
            </a:r>
            <a:r>
              <a:rPr lang="en-CA" dirty="0"/>
              <a:t> It’s All About the Glow! Formulated with Vitamin C and Niacinamide for radiant, more glowing skin! Glowing Results! </a:t>
            </a:r>
          </a:p>
          <a:p>
            <a:endParaRPr lang="en-CA" dirty="0"/>
          </a:p>
          <a:p>
            <a:r>
              <a:rPr lang="en-CA" dirty="0"/>
              <a:t>AFTER 4 WEEKS:</a:t>
            </a:r>
          </a:p>
          <a:p>
            <a:r>
              <a:rPr lang="en-CA" dirty="0"/>
              <a:t>94% said skin appeared fresher-looking and luminous** </a:t>
            </a:r>
          </a:p>
          <a:p>
            <a:r>
              <a:rPr lang="en-CA" dirty="0"/>
              <a:t>86% said skin appeared healthier** </a:t>
            </a:r>
          </a:p>
          <a:p>
            <a:endParaRPr lang="en-CA" dirty="0"/>
          </a:p>
          <a:p>
            <a:r>
              <a:rPr lang="en-CA" dirty="0"/>
              <a:t>**Based on perception results of at least 30 participants (ages 35+) after a 4-week study using the </a:t>
            </a:r>
            <a:r>
              <a:rPr lang="en-CA" dirty="0" err="1"/>
              <a:t>DermResults</a:t>
            </a:r>
            <a:r>
              <a:rPr lang="en-CA" dirty="0"/>
              <a:t> Smoothing Glow Cleanser, </a:t>
            </a:r>
            <a:r>
              <a:rPr lang="en-CA" dirty="0" err="1"/>
              <a:t>DermResults</a:t>
            </a:r>
            <a:r>
              <a:rPr lang="en-CA" dirty="0"/>
              <a:t> Illuminating Skin Therapy Concentrate, </a:t>
            </a:r>
            <a:r>
              <a:rPr lang="en-CA" dirty="0" err="1"/>
              <a:t>DermResults</a:t>
            </a:r>
            <a:r>
              <a:rPr lang="en-CA" dirty="0"/>
              <a:t> Glow Cream and a moisturizer with SPF 30 daily. Results compared to baseline.</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20</a:t>
            </a:fld>
            <a:endParaRPr lang="en-US"/>
          </a:p>
        </p:txBody>
      </p:sp>
    </p:spTree>
    <p:extLst>
      <p:ext uri="{BB962C8B-B14F-4D97-AF65-F5344CB8AC3E}">
        <p14:creationId xmlns:p14="http://schemas.microsoft.com/office/powerpoint/2010/main" val="2036812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Quench thirsty skin with the </a:t>
            </a:r>
            <a:r>
              <a:rPr lang="en-CA" dirty="0" err="1"/>
              <a:t>HydrateMe</a:t>
            </a:r>
            <a:r>
              <a:rPr lang="en-CA" dirty="0"/>
              <a:t> skincare regimen, providing foundational hydration for fresh hydrated skin utilizing Edulis Cellular Water. Full skincare regimen available in individual </a:t>
            </a:r>
            <a:r>
              <a:rPr lang="en-CA" dirty="0" err="1"/>
              <a:t>skus</a:t>
            </a:r>
            <a:r>
              <a:rPr lang="en-CA" dirty="0"/>
              <a:t> and a 4-Step Set.</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21</a:t>
            </a:fld>
            <a:endParaRPr lang="en-US"/>
          </a:p>
        </p:txBody>
      </p:sp>
    </p:spTree>
    <p:extLst>
      <p:ext uri="{BB962C8B-B14F-4D97-AF65-F5344CB8AC3E}">
        <p14:creationId xmlns:p14="http://schemas.microsoft.com/office/powerpoint/2010/main" val="1222621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Arbonne we believe that everyone can flourish, by being good to themselves, their community, and the planet. Our brand philosophy embraces the connection between a healthier mind, stronger body, and more beautiful skin. We empower people to flourish with sustainable healthy living.</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3</a:t>
            </a:fld>
            <a:endParaRPr lang="en-US"/>
          </a:p>
        </p:txBody>
      </p:sp>
    </p:spTree>
    <p:extLst>
      <p:ext uri="{BB962C8B-B14F-4D97-AF65-F5344CB8AC3E}">
        <p14:creationId xmlns:p14="http://schemas.microsoft.com/office/powerpoint/2010/main" val="1948389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three ways that you can flourish with Arbonne. As a Client where you will enjoy 10% off your first order with code ARBONNE10 and enjoy a 90-Day money back guarantee. As well as all the benefits of having your Arbonne Independent Consultant supporting your journey. </a:t>
            </a:r>
          </a:p>
          <a:p>
            <a:endParaRPr lang="en-CA" dirty="0"/>
          </a:p>
          <a:p>
            <a:r>
              <a:rPr lang="en-CA" b="1" dirty="0"/>
              <a:t>Preferred Client </a:t>
            </a:r>
            <a:r>
              <a:rPr lang="en-CA" dirty="0"/>
              <a:t>If you are ready to become a person that flourishes inside and out with Arbonne, we offer a Preferred Client option where you can enjoy: 20% off Suggested Retail Price (SRP) Free shipping on all $195+ SRP orders Free product gifts with qualifying purchases And our 90-Day money back guarantee that comes on all purchases. Independent Consultant If you are ready to flourish and help others do the same with Arbonne, your path is as an Independent Consultant. When you become an Arbonne Independent Consultant you receive the largest personal discount available and have the opportunity to earn commissions and overrides as you build a business through personal products sales to Clients and teach others to do the same. The benefits and perks available to Independent Consultants is second to none. You will receive: Up to a 45% personal product discount Up to 35% Retail Client Commissions Up to 15% Preferred Client Commissions Up to 18% overrides Monthly Achiever Awards Monthly Sustainability Awards </a:t>
            </a:r>
            <a:r>
              <a:rPr lang="en-CA" dirty="0" err="1"/>
              <a:t>Incen�ve</a:t>
            </a:r>
            <a:r>
              <a:rPr lang="en-CA" dirty="0"/>
              <a:t> Trips</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23</a:t>
            </a:fld>
            <a:endParaRPr lang="en-US"/>
          </a:p>
        </p:txBody>
      </p:sp>
    </p:spTree>
    <p:extLst>
      <p:ext uri="{BB962C8B-B14F-4D97-AF65-F5344CB8AC3E}">
        <p14:creationId xmlns:p14="http://schemas.microsoft.com/office/powerpoint/2010/main" val="2971409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Work habits are changing </a:t>
            </a:r>
            <a:r>
              <a:rPr lang="en-CA" dirty="0"/>
              <a:t>as people are looking for ways to have more than one income stream and have their own business, so they can have personal flexibility and take control over how they spend their time. </a:t>
            </a:r>
          </a:p>
          <a:p>
            <a:endParaRPr lang="en-CA" dirty="0"/>
          </a:p>
          <a:p>
            <a:r>
              <a:rPr lang="en-CA" b="1" dirty="0"/>
              <a:t>Social businesses are growing</a:t>
            </a:r>
            <a:r>
              <a:rPr lang="en-CA" dirty="0"/>
              <a:t>. More people are using social media to stay informed and make product buying decisions. The vast majority of consumers trust recommendations from people they know, which means YOUR RECOMMENDATIONS COUNT! Your friends trust your opinions. This is something all of us are doing already; we naturally share products we use &amp; love. People are already shopping and communicating online. So, online businesses are booming. We are at the RIGHT PLACE at THE RIGHT time! </a:t>
            </a:r>
          </a:p>
          <a:p>
            <a:endParaRPr lang="en-CA" dirty="0"/>
          </a:p>
          <a:p>
            <a:r>
              <a:rPr lang="en-CA" b="1" dirty="0"/>
              <a:t>Global wellness is booming</a:t>
            </a:r>
            <a:r>
              <a:rPr lang="en-CA" dirty="0"/>
              <a:t>. Now more than ever people are focused on what they put on &amp; in their body. People are demanding clean skincare, wellbeing, and weight management solutions.</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24</a:t>
            </a:fld>
            <a:endParaRPr lang="en-US"/>
          </a:p>
        </p:txBody>
      </p:sp>
    </p:spTree>
    <p:extLst>
      <p:ext uri="{BB962C8B-B14F-4D97-AF65-F5344CB8AC3E}">
        <p14:creationId xmlns:p14="http://schemas.microsoft.com/office/powerpoint/2010/main" val="3260829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With work habits changing, social businesses growing, and wellness booming globally there is no better time than right now to flourish with Arbonne. </a:t>
            </a:r>
          </a:p>
          <a:p>
            <a:r>
              <a:rPr lang="en-CA" dirty="0"/>
              <a:t>Share your favourite products to earn </a:t>
            </a:r>
          </a:p>
          <a:p>
            <a:r>
              <a:rPr lang="en-CA" dirty="0"/>
              <a:t>Set your own pace </a:t>
            </a:r>
          </a:p>
          <a:p>
            <a:r>
              <a:rPr lang="en-CA" dirty="0"/>
              <a:t>Feel connected to our positive community </a:t>
            </a:r>
          </a:p>
          <a:p>
            <a:r>
              <a:rPr lang="en-CA" dirty="0"/>
              <a:t>Unmatched and Competitive Compensation Plan </a:t>
            </a:r>
          </a:p>
          <a:p>
            <a:r>
              <a:rPr lang="en-CA" dirty="0"/>
              <a:t>World-class Awards &amp; Incentive Trips </a:t>
            </a:r>
          </a:p>
          <a:p>
            <a:r>
              <a:rPr lang="en-CA" dirty="0"/>
              <a:t>Access to professional training and support </a:t>
            </a:r>
          </a:p>
          <a:p>
            <a:r>
              <a:rPr lang="en-CA" dirty="0"/>
              <a:t>And best of all, you can earn 24/7 with your Arbonne website.</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25</a:t>
            </a:fld>
            <a:endParaRPr lang="en-US"/>
          </a:p>
        </p:txBody>
      </p:sp>
    </p:spTree>
    <p:extLst>
      <p:ext uri="{BB962C8B-B14F-4D97-AF65-F5344CB8AC3E}">
        <p14:creationId xmlns:p14="http://schemas.microsoft.com/office/powerpoint/2010/main" val="1116614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Our business model is so simple. We share the products we love with our network and earn commission on everything we sell. When you choose to make healthy living your business, you will share and sell products that you love and can proudly stand behind. </a:t>
            </a:r>
          </a:p>
          <a:p>
            <a:endParaRPr lang="en-CA" dirty="0"/>
          </a:p>
          <a:p>
            <a:r>
              <a:rPr lang="en-CA" dirty="0"/>
              <a:t>You can take advantage of the largest discount available on your personal orders. </a:t>
            </a:r>
          </a:p>
          <a:p>
            <a:r>
              <a:rPr lang="en-CA" dirty="0"/>
              <a:t>You earn 15% - 35% commissions on the products you personally sell. </a:t>
            </a:r>
          </a:p>
          <a:p>
            <a:r>
              <a:rPr lang="en-CA" dirty="0"/>
              <a:t>Up to 18% overrides on your team’s performance </a:t>
            </a:r>
          </a:p>
          <a:p>
            <a:r>
              <a:rPr lang="en-CA" dirty="0"/>
              <a:t>Earn monthly awards </a:t>
            </a:r>
          </a:p>
          <a:p>
            <a:r>
              <a:rPr lang="en-CA" dirty="0"/>
              <a:t>Earn monthly and annual incentives </a:t>
            </a:r>
          </a:p>
          <a:p>
            <a:endParaRPr lang="en-CA" dirty="0"/>
          </a:p>
          <a:p>
            <a:r>
              <a:rPr lang="en-CA" dirty="0"/>
              <a:t>All of us are already recommending things we love; we just don’t get paid for our recommendations. But with Arbonne, we sell the products we recommend so we earn commission when our friends make a purchase based on our recommendations. It’s truly a genius business model. Everyone has the opportunity to succeed with Arbonne. This is a level playing field. No age, education, race, or socioeconomic background maters. We have 18-year-olds to 75-year old's doing this business. We have people who are stay-at-home parents, college students, nurses, doctors, professional athletes, attorney… from all walks of life. If you would like to be a part of our community, there is a place for you. </a:t>
            </a:r>
          </a:p>
          <a:p>
            <a:endParaRPr lang="en-CA" dirty="0"/>
          </a:p>
          <a:p>
            <a:r>
              <a:rPr lang="en-CA" dirty="0"/>
              <a:t>You’re joining a group of successful Arbonne Consultants ready to teach you everything you need to be successful. We’re here to share our knowledge and celebrate your success along the way.</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26</a:t>
            </a:fld>
            <a:endParaRPr lang="en-US"/>
          </a:p>
        </p:txBody>
      </p:sp>
    </p:spTree>
    <p:extLst>
      <p:ext uri="{BB962C8B-B14F-4D97-AF65-F5344CB8AC3E}">
        <p14:creationId xmlns:p14="http://schemas.microsoft.com/office/powerpoint/2010/main" val="1991114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We’ve shared some benefits of owning your own Arbonne business. But let me address some fears and hesitations that you may have. </a:t>
            </a:r>
          </a:p>
          <a:p>
            <a:endParaRPr lang="en-CA" dirty="0"/>
          </a:p>
          <a:p>
            <a:pPr marL="228600" indent="-228600">
              <a:buAutoNum type="arabicPeriod"/>
            </a:pPr>
            <a:r>
              <a:rPr lang="en-CA" dirty="0"/>
              <a:t>“I don’t have enough time.” Most people don’t start this business because they have lots of time on their hands; they do it because they would like to have more time. You’re going to work this business in the nooks and crannies of your day. If you have time to watch Netflix or scroll through social media, you have time to do Arbonne. </a:t>
            </a:r>
          </a:p>
          <a:p>
            <a:pPr marL="228600" indent="-228600">
              <a:buAutoNum type="arabicPeriod"/>
            </a:pPr>
            <a:r>
              <a:rPr lang="en-CA" dirty="0"/>
              <a:t>“I don’t have enough money.” What’s great about this business is that it’s only $99 to get started as an Independent Consultant. You don’t have to go to the bank and take out a loan to start your business. </a:t>
            </a:r>
          </a:p>
          <a:p>
            <a:pPr marL="228600" indent="-228600">
              <a:buAutoNum type="arabicPeriod"/>
            </a:pPr>
            <a:r>
              <a:rPr lang="en-CA" dirty="0"/>
              <a:t>“What will people think?” I love the quote, “If you live for people’s approval, you will die by their criticism.” You don’t need every person you know to get on board with Arbonne in order for you to be successful. In fact, a few of the people you know will just help you get started, and a majority of your Arbonne team will be people you haven’t even met yet. </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27</a:t>
            </a:fld>
            <a:endParaRPr lang="en-US"/>
          </a:p>
        </p:txBody>
      </p:sp>
    </p:spTree>
    <p:extLst>
      <p:ext uri="{BB962C8B-B14F-4D97-AF65-F5344CB8AC3E}">
        <p14:creationId xmlns:p14="http://schemas.microsoft.com/office/powerpoint/2010/main" val="1179926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 me share 3 most incredible benefits we get from building an Arbonne business. </a:t>
            </a:r>
          </a:p>
          <a:p>
            <a:endParaRPr lang="en-CA" dirty="0"/>
          </a:p>
          <a:p>
            <a:pPr marL="228600" indent="-228600">
              <a:buAutoNum type="arabicPeriod"/>
            </a:pPr>
            <a:r>
              <a:rPr lang="en-CA" b="1" dirty="0"/>
              <a:t>The people</a:t>
            </a:r>
            <a:r>
              <a:rPr lang="en-CA" dirty="0"/>
              <a:t>: You are the average of the 5 people you spend the most time with. In Arbonne, you will be surrounded with the most incredible people who will speak life and who will share their belief that the best is yet to come. Your upline has a vested interest in your success and will lock arms with you and help you reach your goals. </a:t>
            </a:r>
          </a:p>
          <a:p>
            <a:pPr marL="228600" indent="-228600">
              <a:buAutoNum type="arabicPeriod"/>
            </a:pPr>
            <a:r>
              <a:rPr lang="en-CA" b="1" dirty="0"/>
              <a:t>Personal growth: </a:t>
            </a:r>
            <a:r>
              <a:rPr lang="en-CA" dirty="0"/>
              <a:t>You will become a better version of yourself on your Arbonne journey, and that will affect every area of your life for the better. We are constantly improving ourselves through the books we read and through our team’s leadership trainings. </a:t>
            </a:r>
          </a:p>
          <a:p>
            <a:pPr marL="228600" indent="-228600">
              <a:buAutoNum type="arabicPeriod"/>
            </a:pPr>
            <a:r>
              <a:rPr lang="en-CA" b="1" dirty="0"/>
              <a:t>Making a difference: </a:t>
            </a:r>
            <a:r>
              <a:rPr lang="en-CA" dirty="0"/>
              <a:t>There are people in this world depending on our extra. By building an Arbonne business, you can put yourself in a position to make a difference in people’s lives. We are a community of difference makers. The community of ICs have worked to help build orphanages and schools in Zambia, homes in Haiti, and to give clean water to third world countries. Also, Arbonne has a charitable foundation called the Flourish Arbonne Foundation, and our dream is for Arbonne to be the number one company that GIVES BACK.</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28</a:t>
            </a:fld>
            <a:endParaRPr lang="en-US"/>
          </a:p>
        </p:txBody>
      </p:sp>
    </p:spTree>
    <p:extLst>
      <p:ext uri="{BB962C8B-B14F-4D97-AF65-F5344CB8AC3E}">
        <p14:creationId xmlns:p14="http://schemas.microsoft.com/office/powerpoint/2010/main" val="1677123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It’s time to make healthy living your business! </a:t>
            </a:r>
          </a:p>
          <a:p>
            <a:r>
              <a:rPr lang="en-CA" dirty="0"/>
              <a:t>What would you do with some extra money and extra time? </a:t>
            </a:r>
          </a:p>
          <a:p>
            <a:r>
              <a:rPr lang="en-CA" dirty="0"/>
              <a:t>How would it change your life? </a:t>
            </a:r>
          </a:p>
          <a:p>
            <a:r>
              <a:rPr lang="en-CA" dirty="0"/>
              <a:t>How could you make a difference? </a:t>
            </a:r>
          </a:p>
          <a:p>
            <a:r>
              <a:rPr lang="en-CA" dirty="0"/>
              <a:t>Make the decision to join us so you can be more, have more, and give more. </a:t>
            </a:r>
          </a:p>
          <a:p>
            <a:r>
              <a:rPr lang="en-CA" dirty="0"/>
              <a:t>Instead of asking yourself, “What if it doesn’t work?” Ask yourself, “What if it does?” </a:t>
            </a:r>
          </a:p>
          <a:p>
            <a:r>
              <a:rPr lang="en-CA" dirty="0"/>
              <a:t>We know it does, and we are ready to lock arms with you on this journey. </a:t>
            </a:r>
          </a:p>
          <a:p>
            <a:r>
              <a:rPr lang="en-CA" dirty="0"/>
              <a:t>If you keep doing what you are doing, where will you be in 5 years? If you spend 5 years working this business around your schedule, your life could look quite different! </a:t>
            </a:r>
          </a:p>
          <a:p>
            <a:r>
              <a:rPr lang="en-CA" dirty="0"/>
              <a:t>We will teach you everything you need to know to be successful, and if you work this business with a decided heart, I have no doubt you will never regret saying yes to this opportunity. </a:t>
            </a:r>
          </a:p>
          <a:p>
            <a:endParaRPr lang="en-CA" dirty="0"/>
          </a:p>
          <a:p>
            <a:r>
              <a:rPr lang="en-CA" dirty="0"/>
              <a:t>• Stop telling yourself “One Day!” Instead, tell yourself, “DAY ONE!” This is it. Make today the first day of the best part of your life. </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29</a:t>
            </a:fld>
            <a:endParaRPr lang="en-US"/>
          </a:p>
        </p:txBody>
      </p:sp>
    </p:spTree>
    <p:extLst>
      <p:ext uri="{BB962C8B-B14F-4D97-AF65-F5344CB8AC3E}">
        <p14:creationId xmlns:p14="http://schemas.microsoft.com/office/powerpoint/2010/main" val="60874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I dreamt of Arbonne, I wanted it to be a place where people could flourish.” -Arbonne Founder, Peter </a:t>
            </a:r>
            <a:r>
              <a:rPr lang="en-CA" dirty="0" err="1"/>
              <a:t>Morck</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4</a:t>
            </a:fld>
            <a:endParaRPr lang="en-US"/>
          </a:p>
        </p:txBody>
      </p:sp>
    </p:spTree>
    <p:extLst>
      <p:ext uri="{BB962C8B-B14F-4D97-AF65-F5344CB8AC3E}">
        <p14:creationId xmlns:p14="http://schemas.microsoft.com/office/powerpoint/2010/main" val="361648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Arbonne, we are entrepreneurs who are passionate about healthy living. Our business is all about empowering people and helping them flourish by being good to themselves, their community, and the planet. We live our mission in a number of ways.</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5</a:t>
            </a:fld>
            <a:endParaRPr lang="en-US"/>
          </a:p>
        </p:txBody>
      </p:sp>
    </p:spTree>
    <p:extLst>
      <p:ext uri="{BB962C8B-B14F-4D97-AF65-F5344CB8AC3E}">
        <p14:creationId xmlns:p14="http://schemas.microsoft.com/office/powerpoint/2010/main" val="1963695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CLEAN</a:t>
            </a:r>
          </a:p>
          <a:p>
            <a:r>
              <a:rPr lang="en-CA" dirty="0"/>
              <a:t>Arbonne is a global force in CLEAN sustainable healthy living. We strive to GO BEYOND CLEAN. We believe it’s both what IS and what ISN’T in our products that make a difference. Using higher technology with safety in mind, we never rest when it comes to clean and safe formulations, starting with our NOT ALLOWED LIST of over 2,000 banned ingredients. We make every effort to be gluten-free, vegan, non-GMO, with no artificial colours, fragrance, flavours or sweeteners. We develop each product with meaningful ingredients, continuously raising the standards to find the perfect balance between plant-based, bi-based and scientifically derived ingredients. We set the standards for our high-quality, and effective ingredient policy and continue to back our formulations with science, clinical research, and third-party certifications. </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6</a:t>
            </a:fld>
            <a:endParaRPr lang="en-US"/>
          </a:p>
        </p:txBody>
      </p:sp>
    </p:spTree>
    <p:extLst>
      <p:ext uri="{BB962C8B-B14F-4D97-AF65-F5344CB8AC3E}">
        <p14:creationId xmlns:p14="http://schemas.microsoft.com/office/powerpoint/2010/main" val="929964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rigorously monitor for safety, working to improve whenever possible by using innovative technology. We Avoid ingredients that are known to be or suspected of being associated with toxicity by leveraging science. For us, safety begins with our Not Allowed List™ which consists of 2000+ questionable ingredients that are prohibited from our formulations.</a:t>
            </a:r>
          </a:p>
          <a:p>
            <a:endParaRPr lang="en-CA" dirty="0"/>
          </a:p>
          <a:p>
            <a:r>
              <a:rPr lang="en-CA" b="1" dirty="0"/>
              <a:t>Scientific Rigor &amp; Clinical Research </a:t>
            </a:r>
          </a:p>
          <a:p>
            <a:r>
              <a:rPr lang="en-CA" dirty="0"/>
              <a:t>We evaluate our product formulations for efficacy and continually work to leverage the latest innovations in science and clinical research. We are confident that our products live up to their claims and deliver incredible results. We partner with leading professionals in skin and holistic wellness to keep us on the cutting edge of science and innovation. </a:t>
            </a:r>
          </a:p>
          <a:p>
            <a:endParaRPr lang="en-CA" dirty="0"/>
          </a:p>
          <a:p>
            <a:r>
              <a:rPr lang="en-CA" b="1" dirty="0"/>
              <a:t>Global Regulatory Compliance</a:t>
            </a:r>
          </a:p>
          <a:p>
            <a:r>
              <a:rPr lang="en-CA" dirty="0"/>
              <a:t>Arbonne complies with all regional regulatory requirements and laws of each country where our products are distributed. Plus ensuring we uphold industry best practices to guarantee the quality and safety of our products. </a:t>
            </a:r>
          </a:p>
          <a:p>
            <a:endParaRPr lang="en-CA" dirty="0"/>
          </a:p>
          <a:p>
            <a:r>
              <a:rPr lang="en-CA" b="1" dirty="0"/>
              <a:t>Certifications</a:t>
            </a:r>
          </a:p>
          <a:p>
            <a:r>
              <a:rPr lang="en-CA" dirty="0"/>
              <a:t>We’ve voluntarily taken steps to ensure that our products are third-party certified including vegan, non-GMO, formulated without gluten, and certified cruelty free. (OU Kosher and Halal with many of our nutrition products; and BSCG for our sports nutrition)</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7</a:t>
            </a:fld>
            <a:endParaRPr lang="en-US"/>
          </a:p>
        </p:txBody>
      </p:sp>
    </p:spTree>
    <p:extLst>
      <p:ext uri="{BB962C8B-B14F-4D97-AF65-F5344CB8AC3E}">
        <p14:creationId xmlns:p14="http://schemas.microsoft.com/office/powerpoint/2010/main" val="1184055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CONCIOUS</a:t>
            </a:r>
          </a:p>
          <a:p>
            <a:r>
              <a:rPr lang="en-CA" dirty="0"/>
              <a:t>Arbonne is a global force in CONSCIOUS sustainable healthy living. For over 40 years, Arbonne has created conscious positive change within the health &amp; wellness industry, within our customer’s and consultant’s lives, and for the environment. We prioritize sustainability in all we do. As a purpose driven company, our consistent business practice ensures that we empower people to flourish and help create a sustainable planet for the future. We are continuously looking for ways to improve our sustainability practices, conserve resources, and lower our carbon footprint. This includes our efforts across renewable energy, water conservation as well as building into sustainable packaging. </a:t>
            </a:r>
          </a:p>
          <a:p>
            <a:endParaRPr lang="en-CA" dirty="0"/>
          </a:p>
          <a:p>
            <a:r>
              <a:rPr lang="en-CA" dirty="0"/>
              <a:t>We consider people and the planet in every decision we make measuring our environmental impact through our </a:t>
            </a:r>
            <a:r>
              <a:rPr lang="en-CA" b="1" dirty="0"/>
              <a:t>B-Corp certification</a:t>
            </a:r>
            <a:r>
              <a:rPr lang="en-CA" dirty="0"/>
              <a:t>, proving that we meet the highest standards of social and environmental performance, transparency, and accountability</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8</a:t>
            </a:fld>
            <a:endParaRPr lang="en-US"/>
          </a:p>
        </p:txBody>
      </p:sp>
    </p:spTree>
    <p:extLst>
      <p:ext uri="{BB962C8B-B14F-4D97-AF65-F5344CB8AC3E}">
        <p14:creationId xmlns:p14="http://schemas.microsoft.com/office/powerpoint/2010/main" val="2754614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CONNECTED</a:t>
            </a:r>
          </a:p>
          <a:p>
            <a:r>
              <a:rPr lang="en-CA" dirty="0"/>
              <a:t>Arbonne is a global force in CONNECTED sustainable healthy living. </a:t>
            </a:r>
          </a:p>
          <a:p>
            <a:r>
              <a:rPr lang="en-CA" dirty="0"/>
              <a:t>Arbonne delivers beyond the product, we are a catalyst for change. A healthy living community that connects personal consultation with an immersive digital experience to help customers find healthy living products that fit their need’s today and tomorrow. </a:t>
            </a:r>
          </a:p>
          <a:p>
            <a:r>
              <a:rPr lang="en-CA" dirty="0"/>
              <a:t>We believe in the power of human connection and co-creating an experience with our community. We actively bring together many people to accomplish what one alone cannot. As a leader in the health and wellness space we look to connect, educate, empower, and inspire to help people and communities’ flourish. </a:t>
            </a:r>
          </a:p>
          <a:p>
            <a:r>
              <a:rPr lang="en-CA" dirty="0"/>
              <a:t>We are with you in your healthy living journey.</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9</a:t>
            </a:fld>
            <a:endParaRPr lang="en-US"/>
          </a:p>
        </p:txBody>
      </p:sp>
    </p:spTree>
    <p:extLst>
      <p:ext uri="{BB962C8B-B14F-4D97-AF65-F5344CB8AC3E}">
        <p14:creationId xmlns:p14="http://schemas.microsoft.com/office/powerpoint/2010/main" val="553934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Certified B Corporations are leaders of a global movement of people using business as a force for good. </a:t>
            </a:r>
          </a:p>
          <a:p>
            <a:r>
              <a:rPr lang="en-CA" dirty="0"/>
              <a:t>They meet verified higher levels of: </a:t>
            </a:r>
          </a:p>
          <a:p>
            <a:pPr marL="228600" indent="-228600">
              <a:buAutoNum type="arabicPeriod"/>
            </a:pPr>
            <a:r>
              <a:rPr lang="en-CA" dirty="0"/>
              <a:t>Social and environmental performance </a:t>
            </a:r>
          </a:p>
          <a:p>
            <a:pPr marL="228600" indent="-228600">
              <a:buAutoNum type="arabicPeriod"/>
            </a:pPr>
            <a:r>
              <a:rPr lang="en-CA" dirty="0"/>
              <a:t>Transparency </a:t>
            </a:r>
          </a:p>
          <a:p>
            <a:pPr marL="228600" indent="-228600">
              <a:buAutoNum type="arabicPeriod"/>
            </a:pPr>
            <a:r>
              <a:rPr lang="en-CA" dirty="0"/>
              <a:t>Accountability  - Arbonne is striving not to be the best IN the world, but the best FOR the world.</a:t>
            </a:r>
            <a:endParaRPr lang="en-US" dirty="0"/>
          </a:p>
        </p:txBody>
      </p:sp>
      <p:sp>
        <p:nvSpPr>
          <p:cNvPr id="4" name="Slide Number Placeholder 3"/>
          <p:cNvSpPr>
            <a:spLocks noGrp="1"/>
          </p:cNvSpPr>
          <p:nvPr>
            <p:ph type="sldNum" sz="quarter" idx="5"/>
          </p:nvPr>
        </p:nvSpPr>
        <p:spPr/>
        <p:txBody>
          <a:bodyPr/>
          <a:lstStyle/>
          <a:p>
            <a:fld id="{3B249DD2-35AF-FB47-B789-1C63CD71AAF7}" type="slidenum">
              <a:rPr lang="en-US" smtClean="0"/>
              <a:t>10</a:t>
            </a:fld>
            <a:endParaRPr lang="en-US"/>
          </a:p>
        </p:txBody>
      </p:sp>
    </p:spTree>
    <p:extLst>
      <p:ext uri="{BB962C8B-B14F-4D97-AF65-F5344CB8AC3E}">
        <p14:creationId xmlns:p14="http://schemas.microsoft.com/office/powerpoint/2010/main" val="695330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373F-A349-974F-B849-D45FBCF45D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F57703-CC47-F64F-994A-D6EFAFED1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3C0BCC-5E4F-374D-98E7-5B9D23828D02}"/>
              </a:ext>
            </a:extLst>
          </p:cNvPr>
          <p:cNvSpPr>
            <a:spLocks noGrp="1"/>
          </p:cNvSpPr>
          <p:nvPr>
            <p:ph type="dt" sz="half" idx="10"/>
          </p:nvPr>
        </p:nvSpPr>
        <p:spPr/>
        <p:txBody>
          <a:bodyPr/>
          <a:lstStyle/>
          <a:p>
            <a:fld id="{3D23A6ED-FC03-FD45-AE0A-3E0B0ABEBAE1}" type="datetimeFigureOut">
              <a:rPr lang="en-US" smtClean="0"/>
              <a:t>11/16/23</a:t>
            </a:fld>
            <a:endParaRPr lang="en-US"/>
          </a:p>
        </p:txBody>
      </p:sp>
      <p:sp>
        <p:nvSpPr>
          <p:cNvPr id="5" name="Footer Placeholder 4">
            <a:extLst>
              <a:ext uri="{FF2B5EF4-FFF2-40B4-BE49-F238E27FC236}">
                <a16:creationId xmlns:a16="http://schemas.microsoft.com/office/drawing/2014/main" id="{7786C297-6649-C04F-998C-5815DA0F9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EAB05-CB67-3348-A9DC-3B20083A418C}"/>
              </a:ext>
            </a:extLst>
          </p:cNvPr>
          <p:cNvSpPr>
            <a:spLocks noGrp="1"/>
          </p:cNvSpPr>
          <p:nvPr>
            <p:ph type="sldNum" sz="quarter" idx="12"/>
          </p:nvPr>
        </p:nvSpPr>
        <p:spPr/>
        <p:txBody>
          <a:bodyPr/>
          <a:lstStyle/>
          <a:p>
            <a:fld id="{10878B41-D34A-5E40-A1B9-6841D269602E}" type="slidenum">
              <a:rPr lang="en-US" smtClean="0"/>
              <a:t>‹#›</a:t>
            </a:fld>
            <a:endParaRPr lang="en-US"/>
          </a:p>
        </p:txBody>
      </p:sp>
    </p:spTree>
    <p:extLst>
      <p:ext uri="{BB962C8B-B14F-4D97-AF65-F5344CB8AC3E}">
        <p14:creationId xmlns:p14="http://schemas.microsoft.com/office/powerpoint/2010/main" val="308799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22B02-1C37-CE4C-87E9-A1E5E27A54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BB7C48-1640-E84B-85ED-618EC8F0E2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FBEFFF-FEED-4545-8070-38FBFEDE8A79}"/>
              </a:ext>
            </a:extLst>
          </p:cNvPr>
          <p:cNvSpPr>
            <a:spLocks noGrp="1"/>
          </p:cNvSpPr>
          <p:nvPr>
            <p:ph type="dt" sz="half" idx="10"/>
          </p:nvPr>
        </p:nvSpPr>
        <p:spPr/>
        <p:txBody>
          <a:bodyPr/>
          <a:lstStyle/>
          <a:p>
            <a:fld id="{3D23A6ED-FC03-FD45-AE0A-3E0B0ABEBAE1}" type="datetimeFigureOut">
              <a:rPr lang="en-US" smtClean="0"/>
              <a:t>11/16/23</a:t>
            </a:fld>
            <a:endParaRPr lang="en-US"/>
          </a:p>
        </p:txBody>
      </p:sp>
      <p:sp>
        <p:nvSpPr>
          <p:cNvPr id="5" name="Footer Placeholder 4">
            <a:extLst>
              <a:ext uri="{FF2B5EF4-FFF2-40B4-BE49-F238E27FC236}">
                <a16:creationId xmlns:a16="http://schemas.microsoft.com/office/drawing/2014/main" id="{DB4C6108-A9EB-BB4C-9844-5A04F35EE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F568C-5C08-F94A-9569-4B4BA0F53F09}"/>
              </a:ext>
            </a:extLst>
          </p:cNvPr>
          <p:cNvSpPr>
            <a:spLocks noGrp="1"/>
          </p:cNvSpPr>
          <p:nvPr>
            <p:ph type="sldNum" sz="quarter" idx="12"/>
          </p:nvPr>
        </p:nvSpPr>
        <p:spPr/>
        <p:txBody>
          <a:bodyPr/>
          <a:lstStyle/>
          <a:p>
            <a:fld id="{10878B41-D34A-5E40-A1B9-6841D269602E}" type="slidenum">
              <a:rPr lang="en-US" smtClean="0"/>
              <a:t>‹#›</a:t>
            </a:fld>
            <a:endParaRPr lang="en-US"/>
          </a:p>
        </p:txBody>
      </p:sp>
    </p:spTree>
    <p:extLst>
      <p:ext uri="{BB962C8B-B14F-4D97-AF65-F5344CB8AC3E}">
        <p14:creationId xmlns:p14="http://schemas.microsoft.com/office/powerpoint/2010/main" val="246014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0CFEBF-4065-7A4C-A029-256932F206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9FE1FE-E3E9-8748-B58F-AC552C02FF2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72E90-90D1-2644-8EE5-FDA20688802D}"/>
              </a:ext>
            </a:extLst>
          </p:cNvPr>
          <p:cNvSpPr>
            <a:spLocks noGrp="1"/>
          </p:cNvSpPr>
          <p:nvPr>
            <p:ph type="dt" sz="half" idx="10"/>
          </p:nvPr>
        </p:nvSpPr>
        <p:spPr/>
        <p:txBody>
          <a:bodyPr/>
          <a:lstStyle/>
          <a:p>
            <a:fld id="{3D23A6ED-FC03-FD45-AE0A-3E0B0ABEBAE1}" type="datetimeFigureOut">
              <a:rPr lang="en-US" smtClean="0"/>
              <a:t>11/16/23</a:t>
            </a:fld>
            <a:endParaRPr lang="en-US"/>
          </a:p>
        </p:txBody>
      </p:sp>
      <p:sp>
        <p:nvSpPr>
          <p:cNvPr id="5" name="Footer Placeholder 4">
            <a:extLst>
              <a:ext uri="{FF2B5EF4-FFF2-40B4-BE49-F238E27FC236}">
                <a16:creationId xmlns:a16="http://schemas.microsoft.com/office/drawing/2014/main" id="{7263998B-5DB0-594F-A514-63F159C580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9CDC9-2496-5E48-84A8-45EE874BC0D8}"/>
              </a:ext>
            </a:extLst>
          </p:cNvPr>
          <p:cNvSpPr>
            <a:spLocks noGrp="1"/>
          </p:cNvSpPr>
          <p:nvPr>
            <p:ph type="sldNum" sz="quarter" idx="12"/>
          </p:nvPr>
        </p:nvSpPr>
        <p:spPr/>
        <p:txBody>
          <a:bodyPr/>
          <a:lstStyle/>
          <a:p>
            <a:fld id="{10878B41-D34A-5E40-A1B9-6841D269602E}" type="slidenum">
              <a:rPr lang="en-US" smtClean="0"/>
              <a:t>‹#›</a:t>
            </a:fld>
            <a:endParaRPr lang="en-US"/>
          </a:p>
        </p:txBody>
      </p:sp>
    </p:spTree>
    <p:extLst>
      <p:ext uri="{BB962C8B-B14F-4D97-AF65-F5344CB8AC3E}">
        <p14:creationId xmlns:p14="http://schemas.microsoft.com/office/powerpoint/2010/main" val="4260163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1801-9D9F-1F46-92F7-ED39FF63F8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2DEE4C-6FAE-9B40-8D0A-5221140A6B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0A8AAF-97AD-0B4D-97F7-F90E1ADF9BFE}"/>
              </a:ext>
            </a:extLst>
          </p:cNvPr>
          <p:cNvSpPr>
            <a:spLocks noGrp="1"/>
          </p:cNvSpPr>
          <p:nvPr>
            <p:ph type="dt" sz="half" idx="10"/>
          </p:nvPr>
        </p:nvSpPr>
        <p:spPr/>
        <p:txBody>
          <a:bodyPr/>
          <a:lstStyle/>
          <a:p>
            <a:fld id="{3D23A6ED-FC03-FD45-AE0A-3E0B0ABEBAE1}" type="datetimeFigureOut">
              <a:rPr lang="en-US" smtClean="0"/>
              <a:t>11/16/23</a:t>
            </a:fld>
            <a:endParaRPr lang="en-US"/>
          </a:p>
        </p:txBody>
      </p:sp>
      <p:sp>
        <p:nvSpPr>
          <p:cNvPr id="5" name="Footer Placeholder 4">
            <a:extLst>
              <a:ext uri="{FF2B5EF4-FFF2-40B4-BE49-F238E27FC236}">
                <a16:creationId xmlns:a16="http://schemas.microsoft.com/office/drawing/2014/main" id="{ED31929D-C6CB-D44D-87CE-0F36AC62C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4B023-14C3-5748-BC9B-C0F73238BE5E}"/>
              </a:ext>
            </a:extLst>
          </p:cNvPr>
          <p:cNvSpPr>
            <a:spLocks noGrp="1"/>
          </p:cNvSpPr>
          <p:nvPr>
            <p:ph type="sldNum" sz="quarter" idx="12"/>
          </p:nvPr>
        </p:nvSpPr>
        <p:spPr/>
        <p:txBody>
          <a:bodyPr/>
          <a:lstStyle/>
          <a:p>
            <a:fld id="{10878B41-D34A-5E40-A1B9-6841D269602E}" type="slidenum">
              <a:rPr lang="en-US" smtClean="0"/>
              <a:t>‹#›</a:t>
            </a:fld>
            <a:endParaRPr lang="en-US"/>
          </a:p>
        </p:txBody>
      </p:sp>
    </p:spTree>
    <p:extLst>
      <p:ext uri="{BB962C8B-B14F-4D97-AF65-F5344CB8AC3E}">
        <p14:creationId xmlns:p14="http://schemas.microsoft.com/office/powerpoint/2010/main" val="315175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AD5A-FB02-7244-A9C4-86A1FF020B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144AD6-F980-9945-A727-840520BB90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4AAB35-8012-294F-9BAD-AD9621CECF93}"/>
              </a:ext>
            </a:extLst>
          </p:cNvPr>
          <p:cNvSpPr>
            <a:spLocks noGrp="1"/>
          </p:cNvSpPr>
          <p:nvPr>
            <p:ph type="dt" sz="half" idx="10"/>
          </p:nvPr>
        </p:nvSpPr>
        <p:spPr/>
        <p:txBody>
          <a:bodyPr/>
          <a:lstStyle/>
          <a:p>
            <a:fld id="{3D23A6ED-FC03-FD45-AE0A-3E0B0ABEBAE1}" type="datetimeFigureOut">
              <a:rPr lang="en-US" smtClean="0"/>
              <a:t>11/16/23</a:t>
            </a:fld>
            <a:endParaRPr lang="en-US"/>
          </a:p>
        </p:txBody>
      </p:sp>
      <p:sp>
        <p:nvSpPr>
          <p:cNvPr id="5" name="Footer Placeholder 4">
            <a:extLst>
              <a:ext uri="{FF2B5EF4-FFF2-40B4-BE49-F238E27FC236}">
                <a16:creationId xmlns:a16="http://schemas.microsoft.com/office/drawing/2014/main" id="{144935AF-87CB-F140-A679-4C276D12D8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3C52EB-E00C-8845-9B20-87AAA9145D1C}"/>
              </a:ext>
            </a:extLst>
          </p:cNvPr>
          <p:cNvSpPr>
            <a:spLocks noGrp="1"/>
          </p:cNvSpPr>
          <p:nvPr>
            <p:ph type="sldNum" sz="quarter" idx="12"/>
          </p:nvPr>
        </p:nvSpPr>
        <p:spPr/>
        <p:txBody>
          <a:bodyPr/>
          <a:lstStyle/>
          <a:p>
            <a:fld id="{10878B41-D34A-5E40-A1B9-6841D269602E}" type="slidenum">
              <a:rPr lang="en-US" smtClean="0"/>
              <a:t>‹#›</a:t>
            </a:fld>
            <a:endParaRPr lang="en-US"/>
          </a:p>
        </p:txBody>
      </p:sp>
    </p:spTree>
    <p:extLst>
      <p:ext uri="{BB962C8B-B14F-4D97-AF65-F5344CB8AC3E}">
        <p14:creationId xmlns:p14="http://schemas.microsoft.com/office/powerpoint/2010/main" val="188238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D9D4-A03F-5148-AF48-849222424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C156C-F7F4-B445-800C-91C8C470DD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758B80-332F-FA41-B94B-DFB34CA319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CF0BA9-8729-5F40-93A2-8CBDB310B3DC}"/>
              </a:ext>
            </a:extLst>
          </p:cNvPr>
          <p:cNvSpPr>
            <a:spLocks noGrp="1"/>
          </p:cNvSpPr>
          <p:nvPr>
            <p:ph type="dt" sz="half" idx="10"/>
          </p:nvPr>
        </p:nvSpPr>
        <p:spPr/>
        <p:txBody>
          <a:bodyPr/>
          <a:lstStyle/>
          <a:p>
            <a:fld id="{3D23A6ED-FC03-FD45-AE0A-3E0B0ABEBAE1}" type="datetimeFigureOut">
              <a:rPr lang="en-US" smtClean="0"/>
              <a:t>11/16/23</a:t>
            </a:fld>
            <a:endParaRPr lang="en-US"/>
          </a:p>
        </p:txBody>
      </p:sp>
      <p:sp>
        <p:nvSpPr>
          <p:cNvPr id="6" name="Footer Placeholder 5">
            <a:extLst>
              <a:ext uri="{FF2B5EF4-FFF2-40B4-BE49-F238E27FC236}">
                <a16:creationId xmlns:a16="http://schemas.microsoft.com/office/drawing/2014/main" id="{905CF70F-AA8E-1640-8CA5-010E15144E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6E88A9-8B77-E748-B3E0-67743113365C}"/>
              </a:ext>
            </a:extLst>
          </p:cNvPr>
          <p:cNvSpPr>
            <a:spLocks noGrp="1"/>
          </p:cNvSpPr>
          <p:nvPr>
            <p:ph type="sldNum" sz="quarter" idx="12"/>
          </p:nvPr>
        </p:nvSpPr>
        <p:spPr/>
        <p:txBody>
          <a:bodyPr/>
          <a:lstStyle/>
          <a:p>
            <a:fld id="{10878B41-D34A-5E40-A1B9-6841D269602E}" type="slidenum">
              <a:rPr lang="en-US" smtClean="0"/>
              <a:t>‹#›</a:t>
            </a:fld>
            <a:endParaRPr lang="en-US"/>
          </a:p>
        </p:txBody>
      </p:sp>
    </p:spTree>
    <p:extLst>
      <p:ext uri="{BB962C8B-B14F-4D97-AF65-F5344CB8AC3E}">
        <p14:creationId xmlns:p14="http://schemas.microsoft.com/office/powerpoint/2010/main" val="1806289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C628-40CF-CD4E-9E84-52575CE9DA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A3DE89-B226-B443-A4AA-87F6984BDF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B3449A-3CD5-B84E-AA59-F6BCBF78A3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4BF364-D9D8-DE44-A012-2F46764EFE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A78E8E3-0D49-7749-AEB5-720AE9F81D7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374C74-9196-C045-B766-B9F58C3179DC}"/>
              </a:ext>
            </a:extLst>
          </p:cNvPr>
          <p:cNvSpPr>
            <a:spLocks noGrp="1"/>
          </p:cNvSpPr>
          <p:nvPr>
            <p:ph type="dt" sz="half" idx="10"/>
          </p:nvPr>
        </p:nvSpPr>
        <p:spPr/>
        <p:txBody>
          <a:bodyPr/>
          <a:lstStyle/>
          <a:p>
            <a:fld id="{3D23A6ED-FC03-FD45-AE0A-3E0B0ABEBAE1}" type="datetimeFigureOut">
              <a:rPr lang="en-US" smtClean="0"/>
              <a:t>11/16/23</a:t>
            </a:fld>
            <a:endParaRPr lang="en-US"/>
          </a:p>
        </p:txBody>
      </p:sp>
      <p:sp>
        <p:nvSpPr>
          <p:cNvPr id="8" name="Footer Placeholder 7">
            <a:extLst>
              <a:ext uri="{FF2B5EF4-FFF2-40B4-BE49-F238E27FC236}">
                <a16:creationId xmlns:a16="http://schemas.microsoft.com/office/drawing/2014/main" id="{0D0B03DB-67DC-764F-A18B-2FE8B70F3D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F55607-7268-EC4C-B7F4-A06999EF58B2}"/>
              </a:ext>
            </a:extLst>
          </p:cNvPr>
          <p:cNvSpPr>
            <a:spLocks noGrp="1"/>
          </p:cNvSpPr>
          <p:nvPr>
            <p:ph type="sldNum" sz="quarter" idx="12"/>
          </p:nvPr>
        </p:nvSpPr>
        <p:spPr/>
        <p:txBody>
          <a:bodyPr/>
          <a:lstStyle/>
          <a:p>
            <a:fld id="{10878B41-D34A-5E40-A1B9-6841D269602E}" type="slidenum">
              <a:rPr lang="en-US" smtClean="0"/>
              <a:t>‹#›</a:t>
            </a:fld>
            <a:endParaRPr lang="en-US"/>
          </a:p>
        </p:txBody>
      </p:sp>
    </p:spTree>
    <p:extLst>
      <p:ext uri="{BB962C8B-B14F-4D97-AF65-F5344CB8AC3E}">
        <p14:creationId xmlns:p14="http://schemas.microsoft.com/office/powerpoint/2010/main" val="3975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2D15-D5A0-704D-91EE-363B8D1DED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9FF3AF-A5D7-324D-90D9-49ACCFF79B18}"/>
              </a:ext>
            </a:extLst>
          </p:cNvPr>
          <p:cNvSpPr>
            <a:spLocks noGrp="1"/>
          </p:cNvSpPr>
          <p:nvPr>
            <p:ph type="dt" sz="half" idx="10"/>
          </p:nvPr>
        </p:nvSpPr>
        <p:spPr/>
        <p:txBody>
          <a:bodyPr/>
          <a:lstStyle/>
          <a:p>
            <a:fld id="{3D23A6ED-FC03-FD45-AE0A-3E0B0ABEBAE1}" type="datetimeFigureOut">
              <a:rPr lang="en-US" smtClean="0"/>
              <a:t>11/16/23</a:t>
            </a:fld>
            <a:endParaRPr lang="en-US"/>
          </a:p>
        </p:txBody>
      </p:sp>
      <p:sp>
        <p:nvSpPr>
          <p:cNvPr id="4" name="Footer Placeholder 3">
            <a:extLst>
              <a:ext uri="{FF2B5EF4-FFF2-40B4-BE49-F238E27FC236}">
                <a16:creationId xmlns:a16="http://schemas.microsoft.com/office/drawing/2014/main" id="{A51FCE74-46B5-D04D-BB2A-143FCA7846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F5B99C-98AA-5B45-A779-C26013D27675}"/>
              </a:ext>
            </a:extLst>
          </p:cNvPr>
          <p:cNvSpPr>
            <a:spLocks noGrp="1"/>
          </p:cNvSpPr>
          <p:nvPr>
            <p:ph type="sldNum" sz="quarter" idx="12"/>
          </p:nvPr>
        </p:nvSpPr>
        <p:spPr/>
        <p:txBody>
          <a:bodyPr/>
          <a:lstStyle/>
          <a:p>
            <a:fld id="{10878B41-D34A-5E40-A1B9-6841D269602E}" type="slidenum">
              <a:rPr lang="en-US" smtClean="0"/>
              <a:t>‹#›</a:t>
            </a:fld>
            <a:endParaRPr lang="en-US"/>
          </a:p>
        </p:txBody>
      </p:sp>
    </p:spTree>
    <p:extLst>
      <p:ext uri="{BB962C8B-B14F-4D97-AF65-F5344CB8AC3E}">
        <p14:creationId xmlns:p14="http://schemas.microsoft.com/office/powerpoint/2010/main" val="392102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719E90-66A9-3F40-AC24-034F1DED5992}"/>
              </a:ext>
            </a:extLst>
          </p:cNvPr>
          <p:cNvSpPr>
            <a:spLocks noGrp="1"/>
          </p:cNvSpPr>
          <p:nvPr>
            <p:ph type="dt" sz="half" idx="10"/>
          </p:nvPr>
        </p:nvSpPr>
        <p:spPr/>
        <p:txBody>
          <a:bodyPr/>
          <a:lstStyle/>
          <a:p>
            <a:fld id="{3D23A6ED-FC03-FD45-AE0A-3E0B0ABEBAE1}" type="datetimeFigureOut">
              <a:rPr lang="en-US" smtClean="0"/>
              <a:t>11/16/23</a:t>
            </a:fld>
            <a:endParaRPr lang="en-US"/>
          </a:p>
        </p:txBody>
      </p:sp>
      <p:sp>
        <p:nvSpPr>
          <p:cNvPr id="3" name="Footer Placeholder 2">
            <a:extLst>
              <a:ext uri="{FF2B5EF4-FFF2-40B4-BE49-F238E27FC236}">
                <a16:creationId xmlns:a16="http://schemas.microsoft.com/office/drawing/2014/main" id="{A9AC40AF-6250-E448-B181-D53B68A26C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FE551B-0E94-B544-BF67-1066064BBE7A}"/>
              </a:ext>
            </a:extLst>
          </p:cNvPr>
          <p:cNvSpPr>
            <a:spLocks noGrp="1"/>
          </p:cNvSpPr>
          <p:nvPr>
            <p:ph type="sldNum" sz="quarter" idx="12"/>
          </p:nvPr>
        </p:nvSpPr>
        <p:spPr/>
        <p:txBody>
          <a:bodyPr/>
          <a:lstStyle/>
          <a:p>
            <a:fld id="{10878B41-D34A-5E40-A1B9-6841D269602E}" type="slidenum">
              <a:rPr lang="en-US" smtClean="0"/>
              <a:t>‹#›</a:t>
            </a:fld>
            <a:endParaRPr lang="en-US"/>
          </a:p>
        </p:txBody>
      </p:sp>
    </p:spTree>
    <p:extLst>
      <p:ext uri="{BB962C8B-B14F-4D97-AF65-F5344CB8AC3E}">
        <p14:creationId xmlns:p14="http://schemas.microsoft.com/office/powerpoint/2010/main" val="93864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2D818-111A-2843-9C21-E0A995B408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3587F4-278F-6A4A-B912-5DDD4AEB4A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9A25F5-7808-934B-854D-8402AAAB7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D059F9-20B7-C64C-B434-7DC84DB8116C}"/>
              </a:ext>
            </a:extLst>
          </p:cNvPr>
          <p:cNvSpPr>
            <a:spLocks noGrp="1"/>
          </p:cNvSpPr>
          <p:nvPr>
            <p:ph type="dt" sz="half" idx="10"/>
          </p:nvPr>
        </p:nvSpPr>
        <p:spPr/>
        <p:txBody>
          <a:bodyPr/>
          <a:lstStyle/>
          <a:p>
            <a:fld id="{3D23A6ED-FC03-FD45-AE0A-3E0B0ABEBAE1}" type="datetimeFigureOut">
              <a:rPr lang="en-US" smtClean="0"/>
              <a:t>11/16/23</a:t>
            </a:fld>
            <a:endParaRPr lang="en-US"/>
          </a:p>
        </p:txBody>
      </p:sp>
      <p:sp>
        <p:nvSpPr>
          <p:cNvPr id="6" name="Footer Placeholder 5">
            <a:extLst>
              <a:ext uri="{FF2B5EF4-FFF2-40B4-BE49-F238E27FC236}">
                <a16:creationId xmlns:a16="http://schemas.microsoft.com/office/drawing/2014/main" id="{0BFD151B-251C-804E-87D2-A9C3DCCE85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08208B-C84B-C444-AFF0-E607A81540AE}"/>
              </a:ext>
            </a:extLst>
          </p:cNvPr>
          <p:cNvSpPr>
            <a:spLocks noGrp="1"/>
          </p:cNvSpPr>
          <p:nvPr>
            <p:ph type="sldNum" sz="quarter" idx="12"/>
          </p:nvPr>
        </p:nvSpPr>
        <p:spPr/>
        <p:txBody>
          <a:bodyPr/>
          <a:lstStyle/>
          <a:p>
            <a:fld id="{10878B41-D34A-5E40-A1B9-6841D269602E}" type="slidenum">
              <a:rPr lang="en-US" smtClean="0"/>
              <a:t>‹#›</a:t>
            </a:fld>
            <a:endParaRPr lang="en-US"/>
          </a:p>
        </p:txBody>
      </p:sp>
    </p:spTree>
    <p:extLst>
      <p:ext uri="{BB962C8B-B14F-4D97-AF65-F5344CB8AC3E}">
        <p14:creationId xmlns:p14="http://schemas.microsoft.com/office/powerpoint/2010/main" val="3847531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2222B-45C9-BB42-A00D-5B94236831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150BA6-C8C9-F94F-9193-58190E6443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47EDAA-6A15-1D4E-9C3A-74BDF0683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8EB33D-350B-5A40-8295-AD95AE4E6987}"/>
              </a:ext>
            </a:extLst>
          </p:cNvPr>
          <p:cNvSpPr>
            <a:spLocks noGrp="1"/>
          </p:cNvSpPr>
          <p:nvPr>
            <p:ph type="dt" sz="half" idx="10"/>
          </p:nvPr>
        </p:nvSpPr>
        <p:spPr/>
        <p:txBody>
          <a:bodyPr/>
          <a:lstStyle/>
          <a:p>
            <a:fld id="{3D23A6ED-FC03-FD45-AE0A-3E0B0ABEBAE1}" type="datetimeFigureOut">
              <a:rPr lang="en-US" smtClean="0"/>
              <a:t>11/16/23</a:t>
            </a:fld>
            <a:endParaRPr lang="en-US"/>
          </a:p>
        </p:txBody>
      </p:sp>
      <p:sp>
        <p:nvSpPr>
          <p:cNvPr id="6" name="Footer Placeholder 5">
            <a:extLst>
              <a:ext uri="{FF2B5EF4-FFF2-40B4-BE49-F238E27FC236}">
                <a16:creationId xmlns:a16="http://schemas.microsoft.com/office/drawing/2014/main" id="{F4F1735A-BA94-754A-9C50-943479E92C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CA1EF6-0D41-444F-8515-549C3667DE8D}"/>
              </a:ext>
            </a:extLst>
          </p:cNvPr>
          <p:cNvSpPr>
            <a:spLocks noGrp="1"/>
          </p:cNvSpPr>
          <p:nvPr>
            <p:ph type="sldNum" sz="quarter" idx="12"/>
          </p:nvPr>
        </p:nvSpPr>
        <p:spPr/>
        <p:txBody>
          <a:bodyPr/>
          <a:lstStyle/>
          <a:p>
            <a:fld id="{10878B41-D34A-5E40-A1B9-6841D269602E}" type="slidenum">
              <a:rPr lang="en-US" smtClean="0"/>
              <a:t>‹#›</a:t>
            </a:fld>
            <a:endParaRPr lang="en-US"/>
          </a:p>
        </p:txBody>
      </p:sp>
    </p:spTree>
    <p:extLst>
      <p:ext uri="{BB962C8B-B14F-4D97-AF65-F5344CB8AC3E}">
        <p14:creationId xmlns:p14="http://schemas.microsoft.com/office/powerpoint/2010/main" val="276016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4A9513-0C86-5C42-9D5D-56CCFD4F4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19A2A8-8D25-A548-82D2-41A1544AD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E24C8-6AF0-4A49-8F8D-26EF1C47DE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3A6ED-FC03-FD45-AE0A-3E0B0ABEBAE1}" type="datetimeFigureOut">
              <a:rPr lang="en-US" smtClean="0"/>
              <a:t>11/16/23</a:t>
            </a:fld>
            <a:endParaRPr lang="en-US"/>
          </a:p>
        </p:txBody>
      </p:sp>
      <p:sp>
        <p:nvSpPr>
          <p:cNvPr id="5" name="Footer Placeholder 4">
            <a:extLst>
              <a:ext uri="{FF2B5EF4-FFF2-40B4-BE49-F238E27FC236}">
                <a16:creationId xmlns:a16="http://schemas.microsoft.com/office/drawing/2014/main" id="{6EED6C32-5627-6240-A318-D29CA1BDA8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22C27C-4C60-7245-8253-878434477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78B41-D34A-5E40-A1B9-6841D269602E}" type="slidenum">
              <a:rPr lang="en-US" smtClean="0"/>
              <a:t>‹#›</a:t>
            </a:fld>
            <a:endParaRPr lang="en-US"/>
          </a:p>
        </p:txBody>
      </p:sp>
    </p:spTree>
    <p:extLst>
      <p:ext uri="{BB962C8B-B14F-4D97-AF65-F5344CB8AC3E}">
        <p14:creationId xmlns:p14="http://schemas.microsoft.com/office/powerpoint/2010/main" val="4245065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8D492-38F3-7C4A-8542-36098C846655}"/>
              </a:ext>
            </a:extLst>
          </p:cNvPr>
          <p:cNvSpPr>
            <a:spLocks noGrp="1"/>
          </p:cNvSpPr>
          <p:nvPr>
            <p:ph type="title"/>
          </p:nvPr>
        </p:nvSpPr>
        <p:spPr>
          <a:xfrm>
            <a:off x="838200" y="365125"/>
            <a:ext cx="10515600" cy="5913755"/>
          </a:xfrm>
        </p:spPr>
        <p:txBody>
          <a:bodyPr>
            <a:normAutofit/>
          </a:bodyPr>
          <a:lstStyle/>
          <a:p>
            <a:pPr algn="ctr"/>
            <a:r>
              <a:rPr lang="en-US" sz="6000" b="1" dirty="0"/>
              <a:t>WHO ARE WE?</a:t>
            </a:r>
          </a:p>
        </p:txBody>
      </p:sp>
      <p:sp>
        <p:nvSpPr>
          <p:cNvPr id="3" name="Content Placeholder 2">
            <a:extLst>
              <a:ext uri="{FF2B5EF4-FFF2-40B4-BE49-F238E27FC236}">
                <a16:creationId xmlns:a16="http://schemas.microsoft.com/office/drawing/2014/main" id="{C4CBA093-7B4C-D845-8379-062071A9DA43}"/>
              </a:ext>
            </a:extLst>
          </p:cNvPr>
          <p:cNvSpPr>
            <a:spLocks noGrp="1"/>
          </p:cNvSpPr>
          <p:nvPr>
            <p:ph idx="1"/>
          </p:nvPr>
        </p:nvSpPr>
        <p:spPr>
          <a:xfrm>
            <a:off x="838200" y="7437118"/>
            <a:ext cx="10515600" cy="1021081"/>
          </a:xfrm>
        </p:spPr>
        <p:txBody>
          <a:bodyPr/>
          <a:lstStyle/>
          <a:p>
            <a:endParaRPr lang="en-US" dirty="0"/>
          </a:p>
        </p:txBody>
      </p:sp>
    </p:spTree>
    <p:extLst>
      <p:ext uri="{BB962C8B-B14F-4D97-AF65-F5344CB8AC3E}">
        <p14:creationId xmlns:p14="http://schemas.microsoft.com/office/powerpoint/2010/main" val="1012267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3EAD1-3C74-7645-AFEA-94F9A2B57C0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93777C0-898F-B54B-ABF8-703A9A73690F}"/>
              </a:ext>
            </a:extLst>
          </p:cNvPr>
          <p:cNvPicPr>
            <a:picLocks noGrp="1" noChangeAspect="1"/>
          </p:cNvPicPr>
          <p:nvPr>
            <p:ph idx="1"/>
          </p:nvPr>
        </p:nvPicPr>
        <p:blipFill>
          <a:blip r:embed="rId3"/>
          <a:stretch>
            <a:fillRect/>
          </a:stretch>
        </p:blipFill>
        <p:spPr>
          <a:xfrm>
            <a:off x="0" y="0"/>
            <a:ext cx="12192000" cy="6858001"/>
          </a:xfrm>
        </p:spPr>
      </p:pic>
    </p:spTree>
    <p:extLst>
      <p:ext uri="{BB962C8B-B14F-4D97-AF65-F5344CB8AC3E}">
        <p14:creationId xmlns:p14="http://schemas.microsoft.com/office/powerpoint/2010/main" val="95857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2AA1-3103-B645-96DC-5FBC8974E41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26E44B-9006-C241-87EF-9FEDDFAD4252}"/>
              </a:ext>
            </a:extLst>
          </p:cNvPr>
          <p:cNvPicPr>
            <a:picLocks noGrp="1" noChangeAspect="1"/>
          </p:cNvPicPr>
          <p:nvPr>
            <p:ph idx="1"/>
          </p:nvPr>
        </p:nvPicPr>
        <p:blipFill>
          <a:blip r:embed="rId3"/>
          <a:stretch>
            <a:fillRect/>
          </a:stretch>
        </p:blipFill>
        <p:spPr>
          <a:xfrm>
            <a:off x="-1" y="6266"/>
            <a:ext cx="12524327" cy="7068301"/>
          </a:xfrm>
        </p:spPr>
      </p:pic>
    </p:spTree>
    <p:extLst>
      <p:ext uri="{BB962C8B-B14F-4D97-AF65-F5344CB8AC3E}">
        <p14:creationId xmlns:p14="http://schemas.microsoft.com/office/powerpoint/2010/main" val="2260918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E77C-F03F-A247-B180-130A8495AF7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68ADFF6-3114-134E-A034-619ACF00B08E}"/>
              </a:ext>
            </a:extLst>
          </p:cNvPr>
          <p:cNvPicPr>
            <a:picLocks noGrp="1" noChangeAspect="1"/>
          </p:cNvPicPr>
          <p:nvPr>
            <p:ph idx="1"/>
          </p:nvPr>
        </p:nvPicPr>
        <p:blipFill>
          <a:blip r:embed="rId3"/>
          <a:stretch>
            <a:fillRect/>
          </a:stretch>
        </p:blipFill>
        <p:spPr>
          <a:xfrm>
            <a:off x="0" y="0"/>
            <a:ext cx="12192000" cy="6862971"/>
          </a:xfrm>
        </p:spPr>
      </p:pic>
    </p:spTree>
    <p:extLst>
      <p:ext uri="{BB962C8B-B14F-4D97-AF65-F5344CB8AC3E}">
        <p14:creationId xmlns:p14="http://schemas.microsoft.com/office/powerpoint/2010/main" val="254823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2BFE-B84E-2847-A262-4D4E73B9A67B}"/>
              </a:ext>
            </a:extLst>
          </p:cNvPr>
          <p:cNvSpPr>
            <a:spLocks noGrp="1"/>
          </p:cNvSpPr>
          <p:nvPr>
            <p:ph type="ctrTitle"/>
          </p:nvPr>
        </p:nvSpPr>
        <p:spPr/>
        <p:txBody>
          <a:bodyPr/>
          <a:lstStyle/>
          <a:p>
            <a:r>
              <a:rPr lang="en-US" b="1" dirty="0"/>
              <a:t>THE PRODUCTS</a:t>
            </a:r>
          </a:p>
        </p:txBody>
      </p:sp>
      <p:sp>
        <p:nvSpPr>
          <p:cNvPr id="5" name="Subtitle 4">
            <a:extLst>
              <a:ext uri="{FF2B5EF4-FFF2-40B4-BE49-F238E27FC236}">
                <a16:creationId xmlns:a16="http://schemas.microsoft.com/office/drawing/2014/main" id="{8953EA8E-71B7-5847-9059-1F135493DF4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58473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98EAB-CC3D-D343-8899-2DEB7B8EBF7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00683AB-F13B-F640-8DBB-643CC5949F6E}"/>
              </a:ext>
            </a:extLst>
          </p:cNvPr>
          <p:cNvPicPr>
            <a:picLocks noGrp="1" noChangeAspect="1"/>
          </p:cNvPicPr>
          <p:nvPr>
            <p:ph idx="1"/>
          </p:nvPr>
        </p:nvPicPr>
        <p:blipFill>
          <a:blip r:embed="rId3"/>
          <a:stretch>
            <a:fillRect/>
          </a:stretch>
        </p:blipFill>
        <p:spPr>
          <a:xfrm>
            <a:off x="0" y="0"/>
            <a:ext cx="12192000" cy="6867934"/>
          </a:xfrm>
        </p:spPr>
      </p:pic>
    </p:spTree>
    <p:extLst>
      <p:ext uri="{BB962C8B-B14F-4D97-AF65-F5344CB8AC3E}">
        <p14:creationId xmlns:p14="http://schemas.microsoft.com/office/powerpoint/2010/main" val="3531591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426F8-E21F-E346-9C47-CF534835FFC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832CBB7-868A-9146-94AC-A54877D961C9}"/>
              </a:ext>
            </a:extLst>
          </p:cNvPr>
          <p:cNvPicPr>
            <a:picLocks noGrp="1" noChangeAspect="1"/>
          </p:cNvPicPr>
          <p:nvPr>
            <p:ph idx="1"/>
          </p:nvPr>
        </p:nvPicPr>
        <p:blipFill>
          <a:blip r:embed="rId3"/>
          <a:stretch>
            <a:fillRect/>
          </a:stretch>
        </p:blipFill>
        <p:spPr>
          <a:xfrm>
            <a:off x="-52138" y="0"/>
            <a:ext cx="12244137" cy="6858000"/>
          </a:xfrm>
        </p:spPr>
      </p:pic>
    </p:spTree>
    <p:extLst>
      <p:ext uri="{BB962C8B-B14F-4D97-AF65-F5344CB8AC3E}">
        <p14:creationId xmlns:p14="http://schemas.microsoft.com/office/powerpoint/2010/main" val="849151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723BC-FA65-DB43-A16B-14D525C8666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44582A7-CDC1-1E4F-AA9F-D9BD386335F8}"/>
              </a:ext>
            </a:extLst>
          </p:cNvPr>
          <p:cNvPicPr>
            <a:picLocks noGrp="1" noChangeAspect="1"/>
          </p:cNvPicPr>
          <p:nvPr>
            <p:ph idx="1"/>
          </p:nvPr>
        </p:nvPicPr>
        <p:blipFill>
          <a:blip r:embed="rId3"/>
          <a:stretch>
            <a:fillRect/>
          </a:stretch>
        </p:blipFill>
        <p:spPr>
          <a:xfrm>
            <a:off x="1" y="24552"/>
            <a:ext cx="12191999" cy="6856582"/>
          </a:xfrm>
        </p:spPr>
      </p:pic>
    </p:spTree>
    <p:extLst>
      <p:ext uri="{BB962C8B-B14F-4D97-AF65-F5344CB8AC3E}">
        <p14:creationId xmlns:p14="http://schemas.microsoft.com/office/powerpoint/2010/main" val="3261985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75F8-3B9A-1B43-957B-72438AE2953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3D8D44D-CF7A-C847-A9A7-0C9499493D16}"/>
              </a:ext>
            </a:extLst>
          </p:cNvPr>
          <p:cNvPicPr>
            <a:picLocks noGrp="1" noChangeAspect="1"/>
          </p:cNvPicPr>
          <p:nvPr>
            <p:ph idx="1"/>
          </p:nvPr>
        </p:nvPicPr>
        <p:blipFill>
          <a:blip r:embed="rId3"/>
          <a:stretch>
            <a:fillRect/>
          </a:stretch>
        </p:blipFill>
        <p:spPr>
          <a:xfrm>
            <a:off x="-13878" y="0"/>
            <a:ext cx="12205878" cy="6858000"/>
          </a:xfrm>
        </p:spPr>
      </p:pic>
    </p:spTree>
    <p:extLst>
      <p:ext uri="{BB962C8B-B14F-4D97-AF65-F5344CB8AC3E}">
        <p14:creationId xmlns:p14="http://schemas.microsoft.com/office/powerpoint/2010/main" val="1114590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FFA6-E033-9742-9963-16E27C79F4E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57BF5EE-299F-5544-95D7-7B788FA087C3}"/>
              </a:ext>
            </a:extLst>
          </p:cNvPr>
          <p:cNvPicPr>
            <a:picLocks noGrp="1" noChangeAspect="1"/>
          </p:cNvPicPr>
          <p:nvPr>
            <p:ph idx="1"/>
          </p:nvPr>
        </p:nvPicPr>
        <p:blipFill>
          <a:blip r:embed="rId3"/>
          <a:stretch>
            <a:fillRect/>
          </a:stretch>
        </p:blipFill>
        <p:spPr>
          <a:xfrm>
            <a:off x="0" y="0"/>
            <a:ext cx="12309182" cy="6969846"/>
          </a:xfrm>
        </p:spPr>
      </p:pic>
    </p:spTree>
    <p:extLst>
      <p:ext uri="{BB962C8B-B14F-4D97-AF65-F5344CB8AC3E}">
        <p14:creationId xmlns:p14="http://schemas.microsoft.com/office/powerpoint/2010/main" val="1079946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0887-AEF4-8643-8351-31C552BC2B4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C690CA4-0215-D848-BE5E-315AEDA8CC35}"/>
              </a:ext>
            </a:extLst>
          </p:cNvPr>
          <p:cNvPicPr>
            <a:picLocks noGrp="1" noChangeAspect="1"/>
          </p:cNvPicPr>
          <p:nvPr>
            <p:ph idx="1"/>
          </p:nvPr>
        </p:nvPicPr>
        <p:blipFill>
          <a:blip r:embed="rId3"/>
          <a:stretch>
            <a:fillRect/>
          </a:stretch>
        </p:blipFill>
        <p:spPr>
          <a:xfrm>
            <a:off x="0" y="0"/>
            <a:ext cx="12154278" cy="6858000"/>
          </a:xfrm>
        </p:spPr>
      </p:pic>
    </p:spTree>
    <p:extLst>
      <p:ext uri="{BB962C8B-B14F-4D97-AF65-F5344CB8AC3E}">
        <p14:creationId xmlns:p14="http://schemas.microsoft.com/office/powerpoint/2010/main" val="1552976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25F0-D35C-684D-83CB-8A235BD6CE6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51E3116-FE95-AD4E-BF11-8EB0C28B9442}"/>
              </a:ext>
            </a:extLst>
          </p:cNvPr>
          <p:cNvPicPr>
            <a:picLocks noGrp="1" noChangeAspect="1"/>
          </p:cNvPicPr>
          <p:nvPr>
            <p:ph idx="1"/>
          </p:nvPr>
        </p:nvPicPr>
        <p:blipFill>
          <a:blip r:embed="rId3"/>
          <a:stretch>
            <a:fillRect/>
          </a:stretch>
        </p:blipFill>
        <p:spPr>
          <a:xfrm>
            <a:off x="0" y="0"/>
            <a:ext cx="12192000" cy="6885696"/>
          </a:xfrm>
        </p:spPr>
      </p:pic>
    </p:spTree>
    <p:extLst>
      <p:ext uri="{BB962C8B-B14F-4D97-AF65-F5344CB8AC3E}">
        <p14:creationId xmlns:p14="http://schemas.microsoft.com/office/powerpoint/2010/main" val="2626219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CA998-5A20-AD4C-9C41-74AB37AFB73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9E11F32-1BD6-6240-8B00-B0436848F1F3}"/>
              </a:ext>
            </a:extLst>
          </p:cNvPr>
          <p:cNvPicPr>
            <a:picLocks noGrp="1" noChangeAspect="1"/>
          </p:cNvPicPr>
          <p:nvPr>
            <p:ph idx="1"/>
          </p:nvPr>
        </p:nvPicPr>
        <p:blipFill>
          <a:blip r:embed="rId3"/>
          <a:stretch>
            <a:fillRect/>
          </a:stretch>
        </p:blipFill>
        <p:spPr>
          <a:xfrm>
            <a:off x="20152" y="0"/>
            <a:ext cx="12151695" cy="6858000"/>
          </a:xfrm>
        </p:spPr>
      </p:pic>
    </p:spTree>
    <p:extLst>
      <p:ext uri="{BB962C8B-B14F-4D97-AF65-F5344CB8AC3E}">
        <p14:creationId xmlns:p14="http://schemas.microsoft.com/office/powerpoint/2010/main" val="1644155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6B9C-39FF-5248-91D4-85F661D6601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B919181-2477-BC44-9B9E-1F31DF322AD9}"/>
              </a:ext>
            </a:extLst>
          </p:cNvPr>
          <p:cNvPicPr>
            <a:picLocks noGrp="1" noChangeAspect="1"/>
          </p:cNvPicPr>
          <p:nvPr>
            <p:ph idx="1"/>
          </p:nvPr>
        </p:nvPicPr>
        <p:blipFill>
          <a:blip r:embed="rId3"/>
          <a:stretch>
            <a:fillRect/>
          </a:stretch>
        </p:blipFill>
        <p:spPr>
          <a:xfrm>
            <a:off x="68179" y="26443"/>
            <a:ext cx="12096139" cy="6831557"/>
          </a:xfrm>
        </p:spPr>
      </p:pic>
    </p:spTree>
    <p:extLst>
      <p:ext uri="{BB962C8B-B14F-4D97-AF65-F5344CB8AC3E}">
        <p14:creationId xmlns:p14="http://schemas.microsoft.com/office/powerpoint/2010/main" val="1325458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61599-97BB-8944-AAC2-0EE3E3BF6482}"/>
              </a:ext>
            </a:extLst>
          </p:cNvPr>
          <p:cNvSpPr>
            <a:spLocks noGrp="1"/>
          </p:cNvSpPr>
          <p:nvPr>
            <p:ph type="title"/>
          </p:nvPr>
        </p:nvSpPr>
        <p:spPr>
          <a:xfrm>
            <a:off x="838200" y="1102634"/>
            <a:ext cx="10515600" cy="4591886"/>
          </a:xfrm>
        </p:spPr>
        <p:txBody>
          <a:bodyPr>
            <a:normAutofit/>
          </a:bodyPr>
          <a:lstStyle/>
          <a:p>
            <a:pPr algn="ctr"/>
            <a:r>
              <a:rPr lang="en-US" sz="6000" b="1" dirty="0"/>
              <a:t>WAYS TO JOIN</a:t>
            </a:r>
          </a:p>
        </p:txBody>
      </p:sp>
      <p:sp>
        <p:nvSpPr>
          <p:cNvPr id="3" name="Content Placeholder 2">
            <a:extLst>
              <a:ext uri="{FF2B5EF4-FFF2-40B4-BE49-F238E27FC236}">
                <a16:creationId xmlns:a16="http://schemas.microsoft.com/office/drawing/2014/main" id="{C37BC1CD-C470-5444-9597-7AAC2F398224}"/>
              </a:ext>
            </a:extLst>
          </p:cNvPr>
          <p:cNvSpPr>
            <a:spLocks noGrp="1"/>
          </p:cNvSpPr>
          <p:nvPr>
            <p:ph idx="1"/>
          </p:nvPr>
        </p:nvSpPr>
        <p:spPr>
          <a:xfrm>
            <a:off x="2521017" y="10000647"/>
            <a:ext cx="5151120" cy="964883"/>
          </a:xfrm>
        </p:spPr>
        <p:txBody>
          <a:bodyPr>
            <a:normAutofit/>
          </a:bodyPr>
          <a:lstStyle/>
          <a:p>
            <a:pPr marL="0" indent="0">
              <a:buNone/>
            </a:pPr>
            <a:endParaRPr lang="en-US" sz="6000" dirty="0"/>
          </a:p>
        </p:txBody>
      </p:sp>
    </p:spTree>
    <p:extLst>
      <p:ext uri="{BB962C8B-B14F-4D97-AF65-F5344CB8AC3E}">
        <p14:creationId xmlns:p14="http://schemas.microsoft.com/office/powerpoint/2010/main" val="355356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4E52-59D6-A640-A951-97025512D0E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8D11FDF-A70B-EF40-A495-613BD35B826C}"/>
              </a:ext>
            </a:extLst>
          </p:cNvPr>
          <p:cNvPicPr>
            <a:picLocks noGrp="1" noChangeAspect="1"/>
          </p:cNvPicPr>
          <p:nvPr>
            <p:ph idx="1"/>
          </p:nvPr>
        </p:nvPicPr>
        <p:blipFill>
          <a:blip r:embed="rId3"/>
          <a:stretch>
            <a:fillRect/>
          </a:stretch>
        </p:blipFill>
        <p:spPr>
          <a:xfrm>
            <a:off x="0" y="0"/>
            <a:ext cx="12305070" cy="6959518"/>
          </a:xfrm>
        </p:spPr>
      </p:pic>
    </p:spTree>
    <p:extLst>
      <p:ext uri="{BB962C8B-B14F-4D97-AF65-F5344CB8AC3E}">
        <p14:creationId xmlns:p14="http://schemas.microsoft.com/office/powerpoint/2010/main" val="3437455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2843-304B-A642-A7B1-497F878E2B85}"/>
              </a:ext>
            </a:extLst>
          </p:cNvPr>
          <p:cNvSpPr>
            <a:spLocks noGrp="1"/>
          </p:cNvSpPr>
          <p:nvPr>
            <p:ph type="title"/>
          </p:nvPr>
        </p:nvSpPr>
        <p:spPr>
          <a:xfrm>
            <a:off x="838200" y="365125"/>
            <a:ext cx="10515600" cy="5441315"/>
          </a:xfrm>
        </p:spPr>
        <p:txBody>
          <a:bodyPr/>
          <a:lstStyle/>
          <a:p>
            <a:pPr algn="ctr"/>
            <a:r>
              <a:rPr lang="en-US" sz="6000" b="1" dirty="0"/>
              <a:t>Timings &amp; Trends</a:t>
            </a:r>
            <a:br>
              <a:rPr lang="en-US" b="1" dirty="0"/>
            </a:br>
            <a:br>
              <a:rPr lang="en-US" dirty="0"/>
            </a:br>
            <a:r>
              <a:rPr lang="en-US" dirty="0"/>
              <a:t>Work habits are changing</a:t>
            </a:r>
            <a:br>
              <a:rPr lang="en-US" dirty="0"/>
            </a:br>
            <a:r>
              <a:rPr lang="en-US" dirty="0"/>
              <a:t>Social Businesses are growing</a:t>
            </a:r>
            <a:br>
              <a:rPr lang="en-US" dirty="0"/>
            </a:br>
            <a:r>
              <a:rPr lang="en-US" dirty="0"/>
              <a:t>Global Wellness is booming</a:t>
            </a:r>
          </a:p>
        </p:txBody>
      </p:sp>
      <p:sp>
        <p:nvSpPr>
          <p:cNvPr id="3" name="Content Placeholder 2">
            <a:extLst>
              <a:ext uri="{FF2B5EF4-FFF2-40B4-BE49-F238E27FC236}">
                <a16:creationId xmlns:a16="http://schemas.microsoft.com/office/drawing/2014/main" id="{FBFE6A1C-C7E0-7340-A22E-B4E6456AE32B}"/>
              </a:ext>
            </a:extLst>
          </p:cNvPr>
          <p:cNvSpPr>
            <a:spLocks noGrp="1"/>
          </p:cNvSpPr>
          <p:nvPr>
            <p:ph idx="1"/>
          </p:nvPr>
        </p:nvSpPr>
        <p:spPr>
          <a:xfrm flipV="1">
            <a:off x="838200" y="6176962"/>
            <a:ext cx="10515600" cy="45719"/>
          </a:xfrm>
        </p:spPr>
        <p:txBody>
          <a:bodyPr>
            <a:normAutofit fontScale="25000" lnSpcReduction="20000"/>
          </a:bodyPr>
          <a:lstStyle/>
          <a:p>
            <a:pPr marL="0" indent="0">
              <a:buNone/>
            </a:pPr>
            <a:endParaRPr lang="en-US" dirty="0"/>
          </a:p>
        </p:txBody>
      </p:sp>
    </p:spTree>
    <p:extLst>
      <p:ext uri="{BB962C8B-B14F-4D97-AF65-F5344CB8AC3E}">
        <p14:creationId xmlns:p14="http://schemas.microsoft.com/office/powerpoint/2010/main" val="2648519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670F-FA96-CF44-8EA5-CE1158794AE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745F346-5458-154C-BCB1-B8B9D68B3E10}"/>
              </a:ext>
            </a:extLst>
          </p:cNvPr>
          <p:cNvPicPr>
            <a:picLocks noGrp="1" noChangeAspect="1"/>
          </p:cNvPicPr>
          <p:nvPr>
            <p:ph idx="1"/>
          </p:nvPr>
        </p:nvPicPr>
        <p:blipFill>
          <a:blip r:embed="rId3"/>
          <a:stretch>
            <a:fillRect/>
          </a:stretch>
        </p:blipFill>
        <p:spPr>
          <a:xfrm>
            <a:off x="0" y="0"/>
            <a:ext cx="12192000" cy="6930145"/>
          </a:xfrm>
        </p:spPr>
      </p:pic>
    </p:spTree>
    <p:extLst>
      <p:ext uri="{BB962C8B-B14F-4D97-AF65-F5344CB8AC3E}">
        <p14:creationId xmlns:p14="http://schemas.microsoft.com/office/powerpoint/2010/main" val="373401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4915-EA76-E744-BDF4-D561351257B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6C11843-B995-2644-B3E0-91DEF6AE4B07}"/>
              </a:ext>
            </a:extLst>
          </p:cNvPr>
          <p:cNvPicPr>
            <a:picLocks noGrp="1" noChangeAspect="1"/>
          </p:cNvPicPr>
          <p:nvPr>
            <p:ph idx="1"/>
          </p:nvPr>
        </p:nvPicPr>
        <p:blipFill>
          <a:blip r:embed="rId3"/>
          <a:stretch>
            <a:fillRect/>
          </a:stretch>
        </p:blipFill>
        <p:spPr>
          <a:xfrm>
            <a:off x="0" y="0"/>
            <a:ext cx="12331473" cy="6858000"/>
          </a:xfrm>
        </p:spPr>
      </p:pic>
    </p:spTree>
    <p:extLst>
      <p:ext uri="{BB962C8B-B14F-4D97-AF65-F5344CB8AC3E}">
        <p14:creationId xmlns:p14="http://schemas.microsoft.com/office/powerpoint/2010/main" val="919885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B9709-B7A1-C346-B070-F1D4A768ACBC}"/>
              </a:ext>
            </a:extLst>
          </p:cNvPr>
          <p:cNvSpPr>
            <a:spLocks noGrp="1"/>
          </p:cNvSpPr>
          <p:nvPr>
            <p:ph type="title"/>
          </p:nvPr>
        </p:nvSpPr>
        <p:spPr>
          <a:xfrm>
            <a:off x="838200" y="365125"/>
            <a:ext cx="10515600" cy="5547995"/>
          </a:xfrm>
        </p:spPr>
        <p:txBody>
          <a:bodyPr/>
          <a:lstStyle/>
          <a:p>
            <a:pPr algn="ctr"/>
            <a:r>
              <a:rPr lang="en-US" sz="6000" b="1" dirty="0"/>
              <a:t>Common Hesitations</a:t>
            </a:r>
            <a:br>
              <a:rPr lang="en-US" dirty="0"/>
            </a:br>
            <a:br>
              <a:rPr lang="en-US" dirty="0"/>
            </a:br>
            <a:r>
              <a:rPr lang="en-US" dirty="0"/>
              <a:t>I don’t have enough time</a:t>
            </a:r>
            <a:br>
              <a:rPr lang="en-US" dirty="0"/>
            </a:br>
            <a:r>
              <a:rPr lang="en-US" dirty="0"/>
              <a:t>I don’t have enough money</a:t>
            </a:r>
            <a:br>
              <a:rPr lang="en-US" dirty="0"/>
            </a:br>
            <a:r>
              <a:rPr lang="en-US" dirty="0"/>
              <a:t>What will people think?</a:t>
            </a:r>
          </a:p>
        </p:txBody>
      </p:sp>
      <p:sp>
        <p:nvSpPr>
          <p:cNvPr id="3" name="Content Placeholder 2">
            <a:extLst>
              <a:ext uri="{FF2B5EF4-FFF2-40B4-BE49-F238E27FC236}">
                <a16:creationId xmlns:a16="http://schemas.microsoft.com/office/drawing/2014/main" id="{A7EBD745-76DA-8D4E-88BF-AADC692D874F}"/>
              </a:ext>
            </a:extLst>
          </p:cNvPr>
          <p:cNvSpPr>
            <a:spLocks noGrp="1"/>
          </p:cNvSpPr>
          <p:nvPr>
            <p:ph idx="1"/>
          </p:nvPr>
        </p:nvSpPr>
        <p:spPr>
          <a:xfrm>
            <a:off x="365760" y="7403465"/>
            <a:ext cx="10515600" cy="4351338"/>
          </a:xfrm>
        </p:spPr>
        <p:txBody>
          <a:bodyPr/>
          <a:lstStyle/>
          <a:p>
            <a:endParaRPr lang="en-US" dirty="0"/>
          </a:p>
        </p:txBody>
      </p:sp>
    </p:spTree>
    <p:extLst>
      <p:ext uri="{BB962C8B-B14F-4D97-AF65-F5344CB8AC3E}">
        <p14:creationId xmlns:p14="http://schemas.microsoft.com/office/powerpoint/2010/main" val="3604931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182D-6C5C-ED41-80E1-6B7EDD6E29A6}"/>
              </a:ext>
            </a:extLst>
          </p:cNvPr>
          <p:cNvSpPr>
            <a:spLocks noGrp="1"/>
          </p:cNvSpPr>
          <p:nvPr>
            <p:ph type="title"/>
          </p:nvPr>
        </p:nvSpPr>
        <p:spPr>
          <a:xfrm>
            <a:off x="838200" y="365125"/>
            <a:ext cx="10515600" cy="5700395"/>
          </a:xfrm>
        </p:spPr>
        <p:txBody>
          <a:bodyPr/>
          <a:lstStyle/>
          <a:p>
            <a:pPr algn="ctr"/>
            <a:r>
              <a:rPr lang="en-US" sz="6000" b="1" dirty="0"/>
              <a:t>Additional Benefits</a:t>
            </a:r>
            <a:br>
              <a:rPr lang="en-US" b="1" dirty="0"/>
            </a:br>
            <a:br>
              <a:rPr lang="en-US" dirty="0"/>
            </a:br>
            <a:r>
              <a:rPr lang="en-US" dirty="0"/>
              <a:t>The people</a:t>
            </a:r>
            <a:br>
              <a:rPr lang="en-US" dirty="0"/>
            </a:br>
            <a:r>
              <a:rPr lang="en-US" dirty="0"/>
              <a:t>Personal growth</a:t>
            </a:r>
            <a:br>
              <a:rPr lang="en-US" dirty="0"/>
            </a:br>
            <a:r>
              <a:rPr lang="en-US" dirty="0"/>
              <a:t>Making a difference</a:t>
            </a:r>
          </a:p>
        </p:txBody>
      </p:sp>
      <p:sp>
        <p:nvSpPr>
          <p:cNvPr id="3" name="Content Placeholder 2">
            <a:extLst>
              <a:ext uri="{FF2B5EF4-FFF2-40B4-BE49-F238E27FC236}">
                <a16:creationId xmlns:a16="http://schemas.microsoft.com/office/drawing/2014/main" id="{67FDE2DD-1E2B-BB4B-B3DE-30050AC803B5}"/>
              </a:ext>
            </a:extLst>
          </p:cNvPr>
          <p:cNvSpPr>
            <a:spLocks noGrp="1"/>
          </p:cNvSpPr>
          <p:nvPr>
            <p:ph idx="1"/>
          </p:nvPr>
        </p:nvSpPr>
        <p:spPr>
          <a:xfrm>
            <a:off x="548640" y="7510145"/>
            <a:ext cx="10515600" cy="4351338"/>
          </a:xfrm>
        </p:spPr>
        <p:txBody>
          <a:bodyPr/>
          <a:lstStyle/>
          <a:p>
            <a:endParaRPr lang="en-US" dirty="0"/>
          </a:p>
        </p:txBody>
      </p:sp>
    </p:spTree>
    <p:extLst>
      <p:ext uri="{BB962C8B-B14F-4D97-AF65-F5344CB8AC3E}">
        <p14:creationId xmlns:p14="http://schemas.microsoft.com/office/powerpoint/2010/main" val="2649076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3342F-D742-C847-BF4C-3018F22CF6EA}"/>
              </a:ext>
            </a:extLst>
          </p:cNvPr>
          <p:cNvSpPr>
            <a:spLocks noGrp="1"/>
          </p:cNvSpPr>
          <p:nvPr>
            <p:ph type="title"/>
          </p:nvPr>
        </p:nvSpPr>
        <p:spPr>
          <a:xfrm>
            <a:off x="838200" y="365125"/>
            <a:ext cx="10515600" cy="5578475"/>
          </a:xfrm>
        </p:spPr>
        <p:txBody>
          <a:bodyPr/>
          <a:lstStyle/>
          <a:p>
            <a:pPr algn="ctr"/>
            <a:r>
              <a:rPr lang="en-US" sz="6000" b="1" dirty="0"/>
              <a:t>It’s TIME!</a:t>
            </a:r>
            <a:br>
              <a:rPr lang="en-US" sz="6000" b="1" dirty="0"/>
            </a:br>
            <a:r>
              <a:rPr lang="en-CA" dirty="0"/>
              <a:t>If you keep doing what you are doing, where will you be in 5 years? If you spend 5 years working this business around your schedule, your life could look quite different! </a:t>
            </a:r>
            <a:endParaRPr lang="en-US" dirty="0"/>
          </a:p>
        </p:txBody>
      </p:sp>
      <p:sp>
        <p:nvSpPr>
          <p:cNvPr id="3" name="Content Placeholder 2">
            <a:extLst>
              <a:ext uri="{FF2B5EF4-FFF2-40B4-BE49-F238E27FC236}">
                <a16:creationId xmlns:a16="http://schemas.microsoft.com/office/drawing/2014/main" id="{FAFB45BD-0FAE-224E-A6A2-C2D01A8737EA}"/>
              </a:ext>
            </a:extLst>
          </p:cNvPr>
          <p:cNvSpPr>
            <a:spLocks noGrp="1"/>
          </p:cNvSpPr>
          <p:nvPr>
            <p:ph idx="1"/>
          </p:nvPr>
        </p:nvSpPr>
        <p:spPr>
          <a:xfrm>
            <a:off x="502920" y="8013065"/>
            <a:ext cx="10515600" cy="4351338"/>
          </a:xfrm>
        </p:spPr>
        <p:txBody>
          <a:bodyPr/>
          <a:lstStyle/>
          <a:p>
            <a:endParaRPr lang="en-US" dirty="0"/>
          </a:p>
        </p:txBody>
      </p:sp>
    </p:spTree>
    <p:extLst>
      <p:ext uri="{BB962C8B-B14F-4D97-AF65-F5344CB8AC3E}">
        <p14:creationId xmlns:p14="http://schemas.microsoft.com/office/powerpoint/2010/main" val="1627148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5B20-0D08-1F43-A87F-A3F7F0B9509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9CA28ED-660A-DC4E-9CD4-FC19E151D115}"/>
              </a:ext>
            </a:extLst>
          </p:cNvPr>
          <p:cNvPicPr>
            <a:picLocks noGrp="1" noChangeAspect="1"/>
          </p:cNvPicPr>
          <p:nvPr>
            <p:ph idx="1"/>
          </p:nvPr>
        </p:nvPicPr>
        <p:blipFill>
          <a:blip r:embed="rId3"/>
          <a:stretch>
            <a:fillRect/>
          </a:stretch>
        </p:blipFill>
        <p:spPr>
          <a:xfrm>
            <a:off x="0" y="0"/>
            <a:ext cx="12192000" cy="6862971"/>
          </a:xfrm>
        </p:spPr>
      </p:pic>
    </p:spTree>
    <p:extLst>
      <p:ext uri="{BB962C8B-B14F-4D97-AF65-F5344CB8AC3E}">
        <p14:creationId xmlns:p14="http://schemas.microsoft.com/office/powerpoint/2010/main" val="4070752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FE744-DC65-D940-AAF9-5E1618CB35B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50CA9FF-58F4-B34E-9C45-6B3F0155965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360C905-9331-DB42-8AAD-93FABE30E15A}"/>
              </a:ext>
            </a:extLst>
          </p:cNvPr>
          <p:cNvPicPr>
            <a:picLocks noChangeAspect="1"/>
          </p:cNvPicPr>
          <p:nvPr/>
        </p:nvPicPr>
        <p:blipFill>
          <a:blip r:embed="rId2"/>
          <a:stretch>
            <a:fillRect/>
          </a:stretch>
        </p:blipFill>
        <p:spPr>
          <a:xfrm>
            <a:off x="0" y="13430"/>
            <a:ext cx="12192000" cy="6831139"/>
          </a:xfrm>
          <a:prstGeom prst="rect">
            <a:avLst/>
          </a:prstGeom>
        </p:spPr>
      </p:pic>
    </p:spTree>
    <p:extLst>
      <p:ext uri="{BB962C8B-B14F-4D97-AF65-F5344CB8AC3E}">
        <p14:creationId xmlns:p14="http://schemas.microsoft.com/office/powerpoint/2010/main" val="820547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F91F-676D-8C47-B275-4F750B18784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C3925F4-05C0-E141-BCB9-827B895726DE}"/>
              </a:ext>
            </a:extLst>
          </p:cNvPr>
          <p:cNvPicPr>
            <a:picLocks noGrp="1" noChangeAspect="1"/>
          </p:cNvPicPr>
          <p:nvPr>
            <p:ph idx="1"/>
          </p:nvPr>
        </p:nvPicPr>
        <p:blipFill>
          <a:blip r:embed="rId3"/>
          <a:stretch>
            <a:fillRect/>
          </a:stretch>
        </p:blipFill>
        <p:spPr>
          <a:xfrm>
            <a:off x="0" y="0"/>
            <a:ext cx="12192000" cy="6887689"/>
          </a:xfrm>
        </p:spPr>
      </p:pic>
    </p:spTree>
    <p:extLst>
      <p:ext uri="{BB962C8B-B14F-4D97-AF65-F5344CB8AC3E}">
        <p14:creationId xmlns:p14="http://schemas.microsoft.com/office/powerpoint/2010/main" val="1825900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BE1E6-6BEC-EC41-8463-FC2530B5FA4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8D143BF-95F1-7940-9CE8-2835BF6C0769}"/>
              </a:ext>
            </a:extLst>
          </p:cNvPr>
          <p:cNvPicPr>
            <a:picLocks noGrp="1" noChangeAspect="1"/>
          </p:cNvPicPr>
          <p:nvPr>
            <p:ph idx="1"/>
          </p:nvPr>
        </p:nvPicPr>
        <p:blipFill>
          <a:blip r:embed="rId3"/>
          <a:stretch>
            <a:fillRect/>
          </a:stretch>
        </p:blipFill>
        <p:spPr>
          <a:xfrm>
            <a:off x="0" y="-11374"/>
            <a:ext cx="12192000" cy="6869374"/>
          </a:xfrm>
        </p:spPr>
      </p:pic>
    </p:spTree>
    <p:extLst>
      <p:ext uri="{BB962C8B-B14F-4D97-AF65-F5344CB8AC3E}">
        <p14:creationId xmlns:p14="http://schemas.microsoft.com/office/powerpoint/2010/main" val="3202705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1D2C1-7035-7E44-AC90-C81DFEC45E6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9298236-5C7A-2146-AC0F-BB3FB598E2D4}"/>
              </a:ext>
            </a:extLst>
          </p:cNvPr>
          <p:cNvPicPr>
            <a:picLocks noGrp="1" noChangeAspect="1"/>
          </p:cNvPicPr>
          <p:nvPr>
            <p:ph idx="1"/>
          </p:nvPr>
        </p:nvPicPr>
        <p:blipFill>
          <a:blip r:embed="rId3"/>
          <a:stretch>
            <a:fillRect/>
          </a:stretch>
        </p:blipFill>
        <p:spPr>
          <a:xfrm>
            <a:off x="20187" y="0"/>
            <a:ext cx="12171813" cy="6858000"/>
          </a:xfrm>
        </p:spPr>
      </p:pic>
    </p:spTree>
    <p:extLst>
      <p:ext uri="{BB962C8B-B14F-4D97-AF65-F5344CB8AC3E}">
        <p14:creationId xmlns:p14="http://schemas.microsoft.com/office/powerpoint/2010/main" val="3796212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E9A3D-0B18-034F-BB80-BE8BF49F4E2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7E4A002-54E0-4541-B8AE-9969DD4D8A4E}"/>
              </a:ext>
            </a:extLst>
          </p:cNvPr>
          <p:cNvPicPr>
            <a:picLocks noGrp="1" noChangeAspect="1"/>
          </p:cNvPicPr>
          <p:nvPr>
            <p:ph idx="1"/>
          </p:nvPr>
        </p:nvPicPr>
        <p:blipFill>
          <a:blip r:embed="rId3"/>
          <a:stretch>
            <a:fillRect/>
          </a:stretch>
        </p:blipFill>
        <p:spPr>
          <a:xfrm>
            <a:off x="20186" y="0"/>
            <a:ext cx="12171814" cy="6858000"/>
          </a:xfrm>
        </p:spPr>
      </p:pic>
    </p:spTree>
    <p:extLst>
      <p:ext uri="{BB962C8B-B14F-4D97-AF65-F5344CB8AC3E}">
        <p14:creationId xmlns:p14="http://schemas.microsoft.com/office/powerpoint/2010/main" val="886448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2CC4-185C-0246-A74C-98625340160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779D846-860C-9548-95B6-E97E2EF988DF}"/>
              </a:ext>
            </a:extLst>
          </p:cNvPr>
          <p:cNvPicPr>
            <a:picLocks noGrp="1" noChangeAspect="1"/>
          </p:cNvPicPr>
          <p:nvPr>
            <p:ph idx="1"/>
          </p:nvPr>
        </p:nvPicPr>
        <p:blipFill>
          <a:blip r:embed="rId3"/>
          <a:stretch>
            <a:fillRect/>
          </a:stretch>
        </p:blipFill>
        <p:spPr>
          <a:xfrm>
            <a:off x="0" y="0"/>
            <a:ext cx="12194521" cy="6858000"/>
          </a:xfrm>
        </p:spPr>
      </p:pic>
    </p:spTree>
    <p:extLst>
      <p:ext uri="{BB962C8B-B14F-4D97-AF65-F5344CB8AC3E}">
        <p14:creationId xmlns:p14="http://schemas.microsoft.com/office/powerpoint/2010/main" val="173665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16B8-C324-534F-A8E8-49A4345FB6C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CABF845-3CD8-7B41-9133-DE790F0E8945}"/>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2688596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3310</Words>
  <Application>Microsoft Macintosh PowerPoint</Application>
  <PresentationFormat>Widescreen</PresentationFormat>
  <Paragraphs>157</Paragraphs>
  <Slides>30</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WHO ARE WE?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PRODUCTS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WAYS TO JOIN</vt:lpstr>
      <vt:lpstr>PowerPoint Presentation</vt:lpstr>
      <vt:lpstr>Timings &amp; Trends  Work habits are changing Social Businesses are growing Global Wellness is booming</vt:lpstr>
      <vt:lpstr>PowerPoint Presentation</vt:lpstr>
      <vt:lpstr>PowerPoint Presentation</vt:lpstr>
      <vt:lpstr>Common Hesitations  I don’t have enough time I don’t have enough money What will people think?</vt:lpstr>
      <vt:lpstr>Additional Benefits  The people Personal growth Making a difference</vt:lpstr>
      <vt:lpstr>It’s TIME! If you keep doing what you are doing, where will you be in 5 years? If you spend 5 years working this business around your schedule, your life could look quite different! </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hakan haytaoglu</dc:creator>
  <cp:lastModifiedBy>hakan haytaoglu</cp:lastModifiedBy>
  <cp:revision>10</cp:revision>
  <dcterms:created xsi:type="dcterms:W3CDTF">2023-11-16T13:22:04Z</dcterms:created>
  <dcterms:modified xsi:type="dcterms:W3CDTF">2023-11-16T22:49:18Z</dcterms:modified>
</cp:coreProperties>
</file>